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82" r:id="rId1"/>
  </p:sldMasterIdLst>
  <p:notesMasterIdLst>
    <p:notesMasterId r:id="rId29"/>
  </p:notesMasterIdLst>
  <p:handoutMasterIdLst>
    <p:handoutMasterId r:id="rId30"/>
  </p:handoutMasterIdLst>
  <p:sldIdLst>
    <p:sldId id="340" r:id="rId2"/>
    <p:sldId id="342" r:id="rId3"/>
    <p:sldId id="350" r:id="rId4"/>
    <p:sldId id="353" r:id="rId5"/>
    <p:sldId id="351" r:id="rId6"/>
    <p:sldId id="344" r:id="rId7"/>
    <p:sldId id="343" r:id="rId8"/>
    <p:sldId id="345" r:id="rId9"/>
    <p:sldId id="341" r:id="rId10"/>
    <p:sldId id="348" r:id="rId11"/>
    <p:sldId id="339" r:id="rId12"/>
    <p:sldId id="346" r:id="rId13"/>
    <p:sldId id="356" r:id="rId14"/>
    <p:sldId id="347" r:id="rId15"/>
    <p:sldId id="334" r:id="rId16"/>
    <p:sldId id="329" r:id="rId17"/>
    <p:sldId id="349" r:id="rId18"/>
    <p:sldId id="330" r:id="rId19"/>
    <p:sldId id="331" r:id="rId20"/>
    <p:sldId id="355" r:id="rId21"/>
    <p:sldId id="337" r:id="rId22"/>
    <p:sldId id="277" r:id="rId23"/>
    <p:sldId id="279" r:id="rId24"/>
    <p:sldId id="352" r:id="rId25"/>
    <p:sldId id="271" r:id="rId26"/>
    <p:sldId id="354" r:id="rId27"/>
    <p:sldId id="338" r:id="rId28"/>
  </p:sldIdLst>
  <p:sldSz cx="9144000" cy="6858000" type="screen4x3"/>
  <p:notesSz cx="7077075" cy="90043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6600CC"/>
    <a:srgbClr val="9900CC"/>
    <a:srgbClr val="FF9933"/>
    <a:srgbClr val="99FFCC"/>
    <a:srgbClr val="FF5050"/>
    <a:srgbClr val="FFFFCC"/>
    <a:srgbClr val="33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8" autoAdjust="0"/>
    <p:restoredTop sz="86462" autoAdjust="0"/>
  </p:normalViewPr>
  <p:slideViewPr>
    <p:cSldViewPr>
      <p:cViewPr>
        <p:scale>
          <a:sx n="70" d="100"/>
          <a:sy n="70" d="100"/>
        </p:scale>
        <p:origin x="-240" y="-7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1734" y="-96"/>
      </p:cViewPr>
      <p:guideLst>
        <p:guide orient="horz" pos="2836"/>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67050" cy="450850"/>
          </a:xfrm>
          <a:prstGeom prst="rect">
            <a:avLst/>
          </a:prstGeom>
          <a:noFill/>
          <a:ln w="9525">
            <a:noFill/>
            <a:miter lim="800000"/>
            <a:headEnd/>
            <a:tailEnd/>
          </a:ln>
          <a:effectLst/>
        </p:spPr>
        <p:txBody>
          <a:bodyPr vert="horz" wrap="square" lIns="91056" tIns="45528" rIns="91056" bIns="45528"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4010025" y="0"/>
            <a:ext cx="3067050" cy="450850"/>
          </a:xfrm>
          <a:prstGeom prst="rect">
            <a:avLst/>
          </a:prstGeom>
          <a:noFill/>
          <a:ln w="9525">
            <a:noFill/>
            <a:miter lim="800000"/>
            <a:headEnd/>
            <a:tailEnd/>
          </a:ln>
          <a:effectLst/>
        </p:spPr>
        <p:txBody>
          <a:bodyPr vert="horz" wrap="square" lIns="91056" tIns="45528" rIns="91056" bIns="45528"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8553450"/>
            <a:ext cx="3067050" cy="450850"/>
          </a:xfrm>
          <a:prstGeom prst="rect">
            <a:avLst/>
          </a:prstGeom>
          <a:noFill/>
          <a:ln w="9525">
            <a:noFill/>
            <a:miter lim="800000"/>
            <a:headEnd/>
            <a:tailEnd/>
          </a:ln>
          <a:effectLst/>
        </p:spPr>
        <p:txBody>
          <a:bodyPr vert="horz" wrap="square" lIns="91056" tIns="45528" rIns="91056" bIns="45528"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4010025" y="8553450"/>
            <a:ext cx="3067050" cy="450850"/>
          </a:xfrm>
          <a:prstGeom prst="rect">
            <a:avLst/>
          </a:prstGeom>
          <a:noFill/>
          <a:ln w="9525">
            <a:noFill/>
            <a:miter lim="800000"/>
            <a:headEnd/>
            <a:tailEnd/>
          </a:ln>
          <a:effectLst/>
        </p:spPr>
        <p:txBody>
          <a:bodyPr vert="horz" wrap="square" lIns="91056" tIns="45528" rIns="91056" bIns="45528" numCol="1" anchor="b" anchorCtr="0" compatLnSpc="1">
            <a:prstTxWarp prst="textNoShape">
              <a:avLst/>
            </a:prstTxWarp>
          </a:bodyPr>
          <a:lstStyle>
            <a:lvl1pPr algn="r">
              <a:defRPr sz="1200"/>
            </a:lvl1pPr>
          </a:lstStyle>
          <a:p>
            <a:pPr>
              <a:defRPr/>
            </a:pPr>
            <a:fld id="{2E76E5B3-4419-43CD-B7E9-504064EC7A13}" type="slidenum">
              <a:rPr lang="en-US"/>
              <a:pPr>
                <a:defRPr/>
              </a:pPr>
              <a:t>‹#›</a:t>
            </a:fld>
            <a:endParaRPr lang="en-US"/>
          </a:p>
        </p:txBody>
      </p:sp>
    </p:spTree>
    <p:extLst>
      <p:ext uri="{BB962C8B-B14F-4D97-AF65-F5344CB8AC3E}">
        <p14:creationId xmlns:p14="http://schemas.microsoft.com/office/powerpoint/2010/main" val="447907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67050" cy="450850"/>
          </a:xfrm>
          <a:prstGeom prst="rect">
            <a:avLst/>
          </a:prstGeom>
          <a:noFill/>
          <a:ln w="9525">
            <a:noFill/>
            <a:miter lim="800000"/>
            <a:headEnd/>
            <a:tailEnd/>
          </a:ln>
          <a:effectLst/>
        </p:spPr>
        <p:txBody>
          <a:bodyPr vert="horz" wrap="square" lIns="91056" tIns="45528" rIns="91056" bIns="45528"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4010025" y="0"/>
            <a:ext cx="3067050" cy="450850"/>
          </a:xfrm>
          <a:prstGeom prst="rect">
            <a:avLst/>
          </a:prstGeom>
          <a:noFill/>
          <a:ln w="9525">
            <a:noFill/>
            <a:miter lim="800000"/>
            <a:headEnd/>
            <a:tailEnd/>
          </a:ln>
          <a:effectLst/>
        </p:spPr>
        <p:txBody>
          <a:bodyPr vert="horz" wrap="square" lIns="91056" tIns="45528" rIns="91056" bIns="45528"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87463" y="674688"/>
            <a:ext cx="4503737" cy="337661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44563" y="4278313"/>
            <a:ext cx="5187950" cy="4051300"/>
          </a:xfrm>
          <a:prstGeom prst="rect">
            <a:avLst/>
          </a:prstGeom>
          <a:noFill/>
          <a:ln w="9525">
            <a:noFill/>
            <a:miter lim="800000"/>
            <a:headEnd/>
            <a:tailEnd/>
          </a:ln>
          <a:effectLst/>
        </p:spPr>
        <p:txBody>
          <a:bodyPr vert="horz" wrap="square" lIns="91056" tIns="45528" rIns="91056" bIns="455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553450"/>
            <a:ext cx="3067050" cy="450850"/>
          </a:xfrm>
          <a:prstGeom prst="rect">
            <a:avLst/>
          </a:prstGeom>
          <a:noFill/>
          <a:ln w="9525">
            <a:noFill/>
            <a:miter lim="800000"/>
            <a:headEnd/>
            <a:tailEnd/>
          </a:ln>
          <a:effectLst/>
        </p:spPr>
        <p:txBody>
          <a:bodyPr vert="horz" wrap="square" lIns="91056" tIns="45528" rIns="91056" bIns="45528"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4010025" y="8553450"/>
            <a:ext cx="3067050" cy="450850"/>
          </a:xfrm>
          <a:prstGeom prst="rect">
            <a:avLst/>
          </a:prstGeom>
          <a:noFill/>
          <a:ln w="9525">
            <a:noFill/>
            <a:miter lim="800000"/>
            <a:headEnd/>
            <a:tailEnd/>
          </a:ln>
          <a:effectLst/>
        </p:spPr>
        <p:txBody>
          <a:bodyPr vert="horz" wrap="square" lIns="91056" tIns="45528" rIns="91056" bIns="45528" numCol="1" anchor="b" anchorCtr="0" compatLnSpc="1">
            <a:prstTxWarp prst="textNoShape">
              <a:avLst/>
            </a:prstTxWarp>
          </a:bodyPr>
          <a:lstStyle>
            <a:lvl1pPr algn="r">
              <a:defRPr sz="1200"/>
            </a:lvl1pPr>
          </a:lstStyle>
          <a:p>
            <a:pPr>
              <a:defRPr/>
            </a:pPr>
            <a:fld id="{D9AE912D-EFD9-48F5-89E1-7D80EBB35711}" type="slidenum">
              <a:rPr lang="en-US"/>
              <a:pPr>
                <a:defRPr/>
              </a:pPr>
              <a:t>‹#›</a:t>
            </a:fld>
            <a:endParaRPr lang="en-US"/>
          </a:p>
        </p:txBody>
      </p:sp>
    </p:spTree>
    <p:extLst>
      <p:ext uri="{BB962C8B-B14F-4D97-AF65-F5344CB8AC3E}">
        <p14:creationId xmlns:p14="http://schemas.microsoft.com/office/powerpoint/2010/main" val="3514160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fld id="{198BFE89-4F4F-4C54-871D-1307CEB4FA3E}"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Just a side note…please let your friends know that our facility is a beautiful spot for most events.  Our rental rate is less than half the average rate of wedding venues in the area and you get full use of the kitchen!</a:t>
            </a:r>
          </a:p>
          <a:p>
            <a:endParaRPr lang="en-US" dirty="0"/>
          </a:p>
        </p:txBody>
      </p:sp>
      <p:sp>
        <p:nvSpPr>
          <p:cNvPr id="4" name="Slide Number Placeholder 3"/>
          <p:cNvSpPr>
            <a:spLocks noGrp="1"/>
          </p:cNvSpPr>
          <p:nvPr>
            <p:ph type="sldNum" sz="quarter" idx="10"/>
          </p:nvPr>
        </p:nvSpPr>
        <p:spPr/>
        <p:txBody>
          <a:bodyPr/>
          <a:lstStyle/>
          <a:p>
            <a:pPr>
              <a:defRPr/>
            </a:pPr>
            <a:fld id="{D9AE912D-EFD9-48F5-89E1-7D80EBB35711}" type="slidenum">
              <a:rPr lang="en-US" smtClean="0"/>
              <a:pPr>
                <a:defRPr/>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56A1262-EFDE-4E23-8FE2-3840B5A48C9D}" type="slidenum">
              <a:rPr lang="en-US" smtClean="0"/>
              <a:pPr/>
              <a:t>21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Cliques?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6FD8DE9-0097-4A4B-919D-35910A578489}" type="slidenum">
              <a:rPr lang="en-US" smtClean="0"/>
              <a:pPr/>
              <a:t>24</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Slogan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40EA5F7B-F4C2-4275-81BE-DA9AFE011D83}" type="slidenum">
              <a:rPr lang="en-US" smtClean="0"/>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76C30687-71E8-45C6-840C-FC81948B2514}" type="slidenum">
              <a:rPr lang="en-US" smtClean="0"/>
              <a:pPr/>
              <a:t>10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C2649F5-0576-425B-AB6F-ACD77F677F85}" type="slidenum">
              <a:rPr lang="en-US" smtClean="0"/>
              <a:pPr/>
              <a:t>12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Listed on the back of the bulletin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672E685-4792-4368-BEA5-8D1D9F89AD95}" type="slidenum">
              <a:rPr lang="en-US" smtClean="0"/>
              <a:pPr/>
              <a:t>14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Everybody is welcome to the board meetings.  If you and your sponsor attend a board meeting,  visit another club, participate in a club project, attend a zone region or district meeting and bring a guest to a club meeting you will have earned a proud lion and proud sponsor awards. (6 months)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859A8E1-282F-49C7-8CAF-1FCD3D6E2B16}" type="slidenum">
              <a:rPr lang="en-US" smtClean="0"/>
              <a:pPr/>
              <a:t>15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At the dinner meetings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852D288-0461-4F24-A2B3-2E47B05ED48D}" type="slidenum">
              <a:rPr lang="en-US" smtClean="0"/>
              <a:pPr/>
              <a:t>16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Built and paid for by the charter members and the Lioness club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FC3E171-4C85-4B6B-90EF-E91B656572F2}" type="slidenum">
              <a:rPr lang="en-US" smtClean="0"/>
              <a:pPr/>
              <a:t>17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The initial  $$ pay for dues, the vest and the name tag.  We might have 2 dollars left over.for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DBEC527-1FA4-4346-9DB4-FF6F96EE5046}" type="slidenum">
              <a:rPr lang="en-US" smtClean="0"/>
              <a:pPr/>
              <a:t>18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Let Berl have a say.  Supported by the bar    Have a drink after work!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1215AF2-47BD-4C5D-A678-3392F7661251}" type="slidenum">
              <a:rPr lang="en-US" smtClean="0"/>
              <a:pPr/>
              <a:t>19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There are more as needed…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9FB24918-82E4-4055-B99F-B9F42E32439F}" type="slidenum">
              <a:rPr lang="en-US"/>
              <a:pPr>
                <a:defRPr/>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3FBC009-46C5-4B9A-AE39-C4A8446D9145}" type="slidenum">
              <a:rPr lang="en-US"/>
              <a:pPr>
                <a:defRPr/>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3090C9B-4489-44E8-A0C3-C000A45D25D4}" type="slidenum">
              <a:rPr lang="en-US"/>
              <a:pPr>
                <a:defRPr/>
              </a:pPr>
              <a:t>‹#›</a:t>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639C0DB-CB8F-4144-A69D-106966C57E52}" type="slidenum">
              <a:rPr lang="en-US"/>
              <a:pPr>
                <a:defRPr/>
              </a:pPr>
              <a:t>‹#›</a:t>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AD916AE9-8F0C-48CA-99B4-6E8BE3DE95E9}" type="slidenum">
              <a:rPr lang="en-US"/>
              <a:pPr>
                <a:defRPr/>
              </a:pPr>
              <a:t>‹#›</a:t>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1B9B551-A78F-409C-B066-91351BCAC7B5}" type="slidenum">
              <a:rPr lang="en-US"/>
              <a:pPr>
                <a:defRPr/>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49A66F2B-2CFD-42EF-8969-7612969792D3}" type="slidenum">
              <a:rPr lang="en-US"/>
              <a:pPr>
                <a:defRPr/>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A0033836-BB07-4610-B599-35F81298AA59}" type="slidenum">
              <a:rPr lang="en-US"/>
              <a:pPr>
                <a:defRPr/>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extLst/>
          </a:lstStyle>
          <a:p>
            <a:pPr>
              <a:defRPr/>
            </a:pPr>
            <a:fld id="{1E27769F-FE5F-4FE8-8C72-302B4F31BDD5}" type="slidenum">
              <a:rPr lang="en-US"/>
              <a:pPr>
                <a:defRPr/>
              </a:pPr>
              <a:t>‹#›</a:t>
            </a:fld>
            <a:endParaRPr lang="en-US" dirty="0"/>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892E36F-724D-48DD-8580-AE2A6ABC4308}" type="slidenum">
              <a:rPr lang="en-US"/>
              <a:pPr>
                <a:defRPr/>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FC8FDD7B-A7C7-44EB-BF1C-D6562ED0C0A0}" type="slidenum">
              <a:rPr lang="en-US"/>
              <a:pPr>
                <a:defRPr/>
              </a:pPr>
              <a:t>‹#›</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BE15A545-E8D8-4320-8B65-25006932CB7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22" r:id="rId1"/>
    <p:sldLayoutId id="2147483917" r:id="rId2"/>
    <p:sldLayoutId id="2147483923" r:id="rId3"/>
    <p:sldLayoutId id="2147483924" r:id="rId4"/>
    <p:sldLayoutId id="2147483925" r:id="rId5"/>
    <p:sldLayoutId id="2147483918" r:id="rId6"/>
    <p:sldLayoutId id="2147483926" r:id="rId7"/>
    <p:sldLayoutId id="2147483919" r:id="rId8"/>
    <p:sldLayoutId id="2147483927" r:id="rId9"/>
    <p:sldLayoutId id="2147483920" r:id="rId10"/>
    <p:sldLayoutId id="2147483921" r:id="rId11"/>
  </p:sldLayoutIdLst>
  <p:transition spd="med">
    <p:random/>
  </p:transition>
  <p:timing>
    <p:tnLst>
      <p:par>
        <p:cTn id="1" dur="indefinite" restart="never" nodeType="tmRoot"/>
      </p:par>
    </p:tnLst>
  </p:timing>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image" Target="../media/image9.jpeg"/><Relationship Id="rId16"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lionsclubs.org/" TargetMode="External"/></Relationships>
</file>

<file path=ppt/slides/_rels/slide2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lionsclubs.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lionsclubs.org/"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lionsclubs.org/EN/who-we-are/our-leaders/president-vice-presidents.php"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F86FD9E1-4A8F-44D9-AB15-2AC49591741F}" type="slidenum">
              <a:rPr lang="en-US" smtClean="0"/>
              <a:pPr/>
              <a:t>1</a:t>
            </a:fld>
            <a:endParaRPr lang="en-US" smtClean="0"/>
          </a:p>
        </p:txBody>
      </p:sp>
      <p:sp>
        <p:nvSpPr>
          <p:cNvPr id="2" name="Title 1"/>
          <p:cNvSpPr>
            <a:spLocks noGrp="1"/>
          </p:cNvSpPr>
          <p:nvPr>
            <p:ph type="ctrTitle" idx="4294967295"/>
          </p:nvPr>
        </p:nvSpPr>
        <p:spPr>
          <a:xfrm>
            <a:off x="990600" y="1981200"/>
            <a:ext cx="7772400" cy="3733800"/>
          </a:xfrm>
        </p:spPr>
        <p:txBody>
          <a:bodyPr/>
          <a:lstStyle/>
          <a:p>
            <a:pPr algn="ctr" eaLnBrk="1" fontAlgn="auto" hangingPunct="1">
              <a:spcAft>
                <a:spcPts val="0"/>
              </a:spcAft>
              <a:defRPr/>
            </a:pPr>
            <a:r>
              <a:rPr lang="en-US" dirty="0" smtClean="0">
                <a:solidFill>
                  <a:schemeClr val="accent3">
                    <a:lumMod val="75000"/>
                  </a:schemeClr>
                </a:solidFill>
                <a:latin typeface="Bell MT" pitchFamily="18" charset="0"/>
              </a:rPr>
              <a:t>Loma Rica </a:t>
            </a:r>
            <a:br>
              <a:rPr lang="en-US" dirty="0" smtClean="0">
                <a:solidFill>
                  <a:schemeClr val="accent3">
                    <a:lumMod val="75000"/>
                  </a:schemeClr>
                </a:solidFill>
                <a:latin typeface="Bell MT" pitchFamily="18" charset="0"/>
              </a:rPr>
            </a:br>
            <a:r>
              <a:rPr lang="en-US" sz="9600" dirty="0" smtClean="0">
                <a:solidFill>
                  <a:schemeClr val="accent3">
                    <a:lumMod val="75000"/>
                  </a:schemeClr>
                </a:solidFill>
                <a:latin typeface="Bell MT" pitchFamily="18" charset="0"/>
              </a:rPr>
              <a:t>Foothill</a:t>
            </a:r>
            <a:r>
              <a:rPr lang="en-US" sz="7200" dirty="0" smtClean="0">
                <a:solidFill>
                  <a:schemeClr val="accent3">
                    <a:lumMod val="75000"/>
                  </a:schemeClr>
                </a:solidFill>
                <a:latin typeface="Bell MT" pitchFamily="18" charset="0"/>
              </a:rPr>
              <a:t/>
            </a:r>
            <a:br>
              <a:rPr lang="en-US" sz="7200" dirty="0" smtClean="0">
                <a:solidFill>
                  <a:schemeClr val="accent3">
                    <a:lumMod val="75000"/>
                  </a:schemeClr>
                </a:solidFill>
                <a:latin typeface="Bell MT" pitchFamily="18" charset="0"/>
              </a:rPr>
            </a:br>
            <a:r>
              <a:rPr lang="en-US" sz="9600" dirty="0" smtClean="0">
                <a:solidFill>
                  <a:schemeClr val="accent3">
                    <a:lumMod val="75000"/>
                  </a:schemeClr>
                </a:solidFill>
                <a:latin typeface="Bell MT" pitchFamily="18" charset="0"/>
              </a:rPr>
              <a:t>Lions</a:t>
            </a:r>
            <a:endParaRPr lang="en-US" sz="7200" dirty="0">
              <a:solidFill>
                <a:schemeClr val="accent3">
                  <a:lumMod val="75000"/>
                </a:schemeClr>
              </a:solidFill>
              <a:latin typeface="Bell MT" pitchFamily="18" charset="0"/>
            </a:endParaRPr>
          </a:p>
        </p:txBody>
      </p:sp>
      <p:sp>
        <p:nvSpPr>
          <p:cNvPr id="5" name="TextBox 4"/>
          <p:cNvSpPr txBox="1"/>
          <p:nvPr/>
        </p:nvSpPr>
        <p:spPr>
          <a:xfrm>
            <a:off x="533400" y="685800"/>
            <a:ext cx="8610600" cy="830997"/>
          </a:xfrm>
          <a:prstGeom prst="rect">
            <a:avLst/>
          </a:prstGeom>
          <a:noFill/>
          <a:ln>
            <a:noFill/>
          </a:ln>
        </p:spPr>
        <p:txBody>
          <a:bodyPr>
            <a:spAutoFit/>
            <a:scene3d>
              <a:camera prst="obliqueTopLeft"/>
              <a:lightRig rig="threePt" dir="t"/>
            </a:scene3d>
          </a:bodyPr>
          <a:lstStyle/>
          <a:p>
            <a:pPr algn="ctr">
              <a:defRPr/>
            </a:pPr>
            <a:r>
              <a:rPr lang="en-US" sz="4800" b="1" spc="-150" dirty="0">
                <a:solidFill>
                  <a:srgbClr val="9900CC"/>
                </a:solidFill>
                <a:latin typeface="Tempus Sans ITC" pitchFamily="82" charset="0"/>
              </a:rPr>
              <a:t>NEW MEMBER ORIENTATION</a:t>
            </a:r>
          </a:p>
        </p:txBody>
      </p:sp>
    </p:spTree>
  </p:cSld>
  <p:clrMapOvr>
    <a:masterClrMapping/>
  </p:clrMapOvr>
  <p:transition spd="med">
    <p:random/>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D3868942-4CBA-4D91-8F73-2E4920D1D6B7}" type="slidenum">
              <a:rPr lang="en-US" smtClean="0"/>
              <a:pPr/>
              <a:t>10</a:t>
            </a:fld>
            <a:endParaRPr lang="en-US" smtClean="0"/>
          </a:p>
        </p:txBody>
      </p:sp>
      <p:sp>
        <p:nvSpPr>
          <p:cNvPr id="17411" name="Line 3"/>
          <p:cNvSpPr>
            <a:spLocks noChangeShapeType="1"/>
          </p:cNvSpPr>
          <p:nvPr/>
        </p:nvSpPr>
        <p:spPr bwMode="auto">
          <a:xfrm>
            <a:off x="457200" y="1676400"/>
            <a:ext cx="8229600" cy="0"/>
          </a:xfrm>
          <a:prstGeom prst="line">
            <a:avLst/>
          </a:prstGeom>
          <a:noFill/>
          <a:ln w="38100">
            <a:solidFill>
              <a:srgbClr val="9933FF"/>
            </a:solidFill>
            <a:round/>
            <a:headEnd/>
            <a:tailEnd/>
          </a:ln>
        </p:spPr>
        <p:txBody>
          <a:bodyPr/>
          <a:lstStyle/>
          <a:p>
            <a:endParaRPr lang="en-US"/>
          </a:p>
        </p:txBody>
      </p:sp>
      <p:sp>
        <p:nvSpPr>
          <p:cNvPr id="17413" name="Line 7"/>
          <p:cNvSpPr>
            <a:spLocks noChangeShapeType="1"/>
          </p:cNvSpPr>
          <p:nvPr/>
        </p:nvSpPr>
        <p:spPr bwMode="auto">
          <a:xfrm>
            <a:off x="4800600" y="6172200"/>
            <a:ext cx="3581400" cy="0"/>
          </a:xfrm>
          <a:prstGeom prst="line">
            <a:avLst/>
          </a:prstGeom>
          <a:noFill/>
          <a:ln w="9525">
            <a:solidFill>
              <a:schemeClr val="tx1"/>
            </a:solidFill>
            <a:round/>
            <a:headEnd/>
            <a:tailEnd/>
          </a:ln>
        </p:spPr>
        <p:txBody>
          <a:bodyPr/>
          <a:lstStyle/>
          <a:p>
            <a:endParaRPr lang="en-US"/>
          </a:p>
        </p:txBody>
      </p:sp>
      <p:sp>
        <p:nvSpPr>
          <p:cNvPr id="9226" name="Text Box 9"/>
          <p:cNvSpPr txBox="1">
            <a:spLocks noChangeArrowheads="1"/>
          </p:cNvSpPr>
          <p:nvPr/>
        </p:nvSpPr>
        <p:spPr bwMode="auto">
          <a:xfrm>
            <a:off x="228600" y="304800"/>
            <a:ext cx="8229600" cy="1908175"/>
          </a:xfrm>
          <a:prstGeom prst="rect">
            <a:avLst/>
          </a:prstGeom>
          <a:noFill/>
          <a:ln w="9525">
            <a:noFill/>
            <a:miter lim="800000"/>
            <a:headEnd/>
            <a:tailEnd/>
          </a:ln>
        </p:spPr>
        <p:txBody>
          <a:bodyPr>
            <a:spAutoFit/>
          </a:bodyPr>
          <a:lstStyle/>
          <a:p>
            <a:pPr algn="ctr">
              <a:spcBef>
                <a:spcPct val="50000"/>
              </a:spcBef>
              <a:defRPr/>
            </a:pPr>
            <a:r>
              <a:rPr lang="en-US" sz="2800" b="1" dirty="0">
                <a:solidFill>
                  <a:schemeClr val="accent3">
                    <a:lumMod val="60000"/>
                    <a:lumOff val="40000"/>
                  </a:schemeClr>
                </a:solidFill>
              </a:rPr>
              <a:t>The Foothill Lions Club of Loma Rica </a:t>
            </a:r>
          </a:p>
          <a:p>
            <a:pPr algn="ctr">
              <a:spcBef>
                <a:spcPct val="50000"/>
              </a:spcBef>
              <a:defRPr/>
            </a:pPr>
            <a:r>
              <a:rPr lang="en-US" sz="2800" b="1" dirty="0">
                <a:solidFill>
                  <a:schemeClr val="accent3">
                    <a:lumMod val="60000"/>
                    <a:lumOff val="40000"/>
                  </a:schemeClr>
                </a:solidFill>
              </a:rPr>
              <a:t>was chartered on September 3rd, 1983</a:t>
            </a:r>
            <a:r>
              <a:rPr lang="en-US" sz="2800" dirty="0">
                <a:solidFill>
                  <a:schemeClr val="accent3">
                    <a:lumMod val="60000"/>
                    <a:lumOff val="40000"/>
                  </a:schemeClr>
                </a:solidFill>
              </a:rPr>
              <a:t> </a:t>
            </a:r>
            <a:endParaRPr lang="en-US" sz="2800" b="1" dirty="0">
              <a:solidFill>
                <a:schemeClr val="accent3">
                  <a:lumMod val="60000"/>
                  <a:lumOff val="40000"/>
                </a:schemeClr>
              </a:solidFill>
            </a:endParaRPr>
          </a:p>
          <a:p>
            <a:pPr algn="ctr">
              <a:spcBef>
                <a:spcPct val="50000"/>
              </a:spcBef>
              <a:defRPr/>
            </a:pPr>
            <a:endParaRPr lang="en-US" sz="3200" b="1" dirty="0"/>
          </a:p>
        </p:txBody>
      </p:sp>
      <p:sp>
        <p:nvSpPr>
          <p:cNvPr id="9227" name="Text Box 10"/>
          <p:cNvSpPr txBox="1">
            <a:spLocks noChangeArrowheads="1"/>
          </p:cNvSpPr>
          <p:nvPr/>
        </p:nvSpPr>
        <p:spPr bwMode="auto">
          <a:xfrm>
            <a:off x="609600" y="2457450"/>
            <a:ext cx="6172200" cy="4893647"/>
          </a:xfrm>
          <a:prstGeom prst="rect">
            <a:avLst/>
          </a:prstGeom>
          <a:noFill/>
          <a:ln w="9525">
            <a:noFill/>
            <a:miter lim="800000"/>
            <a:headEnd/>
            <a:tailEnd/>
          </a:ln>
        </p:spPr>
        <p:txBody>
          <a:bodyPr>
            <a:spAutoFit/>
          </a:bodyPr>
          <a:lstStyle/>
          <a:p>
            <a:pPr>
              <a:spcBef>
                <a:spcPct val="50000"/>
              </a:spcBef>
              <a:buFontTx/>
              <a:buChar char="•"/>
              <a:defRPr/>
            </a:pPr>
            <a:r>
              <a:rPr lang="en-US" b="1" dirty="0">
                <a:latin typeface="Arial" charset="0"/>
              </a:rPr>
              <a:t>OUR MAJOR FUNDRAISERS:</a:t>
            </a:r>
          </a:p>
          <a:p>
            <a:pPr lvl="1">
              <a:spcBef>
                <a:spcPct val="50000"/>
              </a:spcBef>
              <a:buFontTx/>
              <a:buChar char="•"/>
              <a:defRPr/>
            </a:pPr>
            <a:r>
              <a:rPr lang="en-US" b="1" dirty="0">
                <a:latin typeface="Arial" charset="0"/>
              </a:rPr>
              <a:t> Wild Hog Glory Daze  </a:t>
            </a:r>
          </a:p>
          <a:p>
            <a:pPr lvl="1">
              <a:spcBef>
                <a:spcPct val="50000"/>
              </a:spcBef>
              <a:buFontTx/>
              <a:buChar char="•"/>
              <a:defRPr/>
            </a:pPr>
            <a:r>
              <a:rPr lang="en-US" b="1" dirty="0">
                <a:latin typeface="Arial" charset="0"/>
              </a:rPr>
              <a:t> Car Show</a:t>
            </a:r>
          </a:p>
          <a:p>
            <a:pPr lvl="1">
              <a:spcBef>
                <a:spcPct val="50000"/>
              </a:spcBef>
              <a:buFontTx/>
              <a:buChar char="•"/>
              <a:defRPr/>
            </a:pPr>
            <a:r>
              <a:rPr lang="en-US" b="1" dirty="0">
                <a:latin typeface="Arial" charset="0"/>
              </a:rPr>
              <a:t> Chili Cook Off</a:t>
            </a:r>
          </a:p>
          <a:p>
            <a:pPr lvl="1">
              <a:spcBef>
                <a:spcPct val="50000"/>
              </a:spcBef>
              <a:buFontTx/>
              <a:buChar char="•"/>
              <a:defRPr/>
            </a:pPr>
            <a:r>
              <a:rPr lang="en-US" b="1" dirty="0">
                <a:latin typeface="Arial" charset="0"/>
              </a:rPr>
              <a:t> White Cane Days</a:t>
            </a:r>
          </a:p>
          <a:p>
            <a:pPr lvl="1">
              <a:spcBef>
                <a:spcPct val="50000"/>
              </a:spcBef>
              <a:buFontTx/>
              <a:buChar char="•"/>
              <a:defRPr/>
            </a:pPr>
            <a:r>
              <a:rPr lang="en-US" b="1" dirty="0">
                <a:latin typeface="Arial" charset="0"/>
              </a:rPr>
              <a:t> Crab </a:t>
            </a:r>
            <a:r>
              <a:rPr lang="en-US" b="1" dirty="0" smtClean="0">
                <a:latin typeface="Arial" charset="0"/>
              </a:rPr>
              <a:t>Feeds</a:t>
            </a:r>
          </a:p>
          <a:p>
            <a:pPr lvl="1">
              <a:spcBef>
                <a:spcPct val="50000"/>
              </a:spcBef>
              <a:buFontTx/>
              <a:buChar char="•"/>
              <a:defRPr/>
            </a:pPr>
            <a:r>
              <a:rPr lang="en-US" b="1" dirty="0" smtClean="0">
                <a:latin typeface="Arial" charset="0"/>
              </a:rPr>
              <a:t> Cow Pasture Golf</a:t>
            </a:r>
            <a:endParaRPr lang="en-US" b="1" dirty="0">
              <a:latin typeface="Arial" charset="0"/>
            </a:endParaRPr>
          </a:p>
          <a:p>
            <a:pPr lvl="1">
              <a:spcBef>
                <a:spcPct val="50000"/>
              </a:spcBef>
              <a:defRPr/>
            </a:pPr>
            <a:endParaRPr lang="en-US" b="1" dirty="0">
              <a:latin typeface="Arial" charset="0"/>
            </a:endParaRPr>
          </a:p>
          <a:p>
            <a:pPr lvl="1">
              <a:spcBef>
                <a:spcPct val="50000"/>
              </a:spcBef>
              <a:defRPr/>
            </a:pPr>
            <a:r>
              <a:rPr lang="en-US" b="1" dirty="0">
                <a:solidFill>
                  <a:schemeClr val="accent3">
                    <a:lumMod val="60000"/>
                    <a:lumOff val="40000"/>
                  </a:schemeClr>
                </a:solidFill>
                <a:latin typeface="Arial" charset="0"/>
              </a:rPr>
              <a:t>   </a:t>
            </a:r>
          </a:p>
        </p:txBody>
      </p:sp>
      <p:pic>
        <p:nvPicPr>
          <p:cNvPr id="17416" name="Picture 11" descr="128_2875"/>
          <p:cNvPicPr>
            <a:picLocks noChangeAspect="1" noChangeArrowheads="1"/>
          </p:cNvPicPr>
          <p:nvPr/>
        </p:nvPicPr>
        <p:blipFill>
          <a:blip r:embed="rId3"/>
          <a:srcRect l="27274" t="33112" r="30302"/>
          <a:stretch>
            <a:fillRect/>
          </a:stretch>
        </p:blipFill>
        <p:spPr bwMode="auto">
          <a:xfrm>
            <a:off x="5410200" y="2819400"/>
            <a:ext cx="2590800" cy="3167063"/>
          </a:xfrm>
          <a:prstGeom prst="rect">
            <a:avLst/>
          </a:prstGeom>
          <a:noFill/>
          <a:ln w="9525" algn="ctr">
            <a:noFill/>
            <a:miter lim="800000"/>
            <a:headEnd/>
            <a:tailEnd/>
          </a:ln>
        </p:spPr>
      </p:pic>
      <p:sp>
        <p:nvSpPr>
          <p:cNvPr id="2" name="Rectangle 1"/>
          <p:cNvSpPr/>
          <p:nvPr/>
        </p:nvSpPr>
        <p:spPr>
          <a:xfrm>
            <a:off x="4191000" y="6400800"/>
            <a:ext cx="4572000" cy="338554"/>
          </a:xfrm>
          <a:prstGeom prst="rect">
            <a:avLst/>
          </a:prstGeom>
        </p:spPr>
        <p:txBody>
          <a:bodyPr>
            <a:spAutoFit/>
          </a:bodyPr>
          <a:lstStyle/>
          <a:p>
            <a:pPr>
              <a:spcBef>
                <a:spcPct val="50000"/>
              </a:spcBef>
            </a:pPr>
            <a:r>
              <a:rPr lang="en-US" sz="1600" dirty="0">
                <a:latin typeface="Arial" charset="0"/>
              </a:rPr>
              <a:t>Loma Rica Foothill Lions Orientation </a:t>
            </a:r>
            <a:r>
              <a:rPr lang="en-US" sz="1600" dirty="0" smtClean="0">
                <a:latin typeface="Arial" charset="0"/>
              </a:rPr>
              <a:t>2016/2017</a:t>
            </a:r>
            <a:endParaRPr lang="en-US" sz="1600" dirty="0">
              <a:latin typeface="Arial"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ED86D7BA-6CBD-45C5-93B1-53E58231D21F}" type="slidenum">
              <a:rPr lang="en-US" smtClean="0"/>
              <a:pPr/>
              <a:t>11</a:t>
            </a:fld>
            <a:endParaRPr lang="en-US" smtClean="0"/>
          </a:p>
        </p:txBody>
      </p:sp>
      <p:sp>
        <p:nvSpPr>
          <p:cNvPr id="18435" name="Line 3"/>
          <p:cNvSpPr>
            <a:spLocks noChangeShapeType="1"/>
          </p:cNvSpPr>
          <p:nvPr/>
        </p:nvSpPr>
        <p:spPr bwMode="auto">
          <a:xfrm>
            <a:off x="457200" y="1066800"/>
            <a:ext cx="8305800" cy="0"/>
          </a:xfrm>
          <a:prstGeom prst="line">
            <a:avLst/>
          </a:prstGeom>
          <a:noFill/>
          <a:ln w="38100">
            <a:solidFill>
              <a:srgbClr val="9933FF"/>
            </a:solidFill>
            <a:round/>
            <a:headEnd/>
            <a:tailEnd/>
          </a:ln>
        </p:spPr>
        <p:txBody>
          <a:bodyPr/>
          <a:lstStyle/>
          <a:p>
            <a:endParaRPr lang="en-US"/>
          </a:p>
        </p:txBody>
      </p:sp>
      <p:sp>
        <p:nvSpPr>
          <p:cNvPr id="18437" name="Line 7"/>
          <p:cNvSpPr>
            <a:spLocks noChangeShapeType="1"/>
          </p:cNvSpPr>
          <p:nvPr/>
        </p:nvSpPr>
        <p:spPr bwMode="auto">
          <a:xfrm>
            <a:off x="4800600" y="6172200"/>
            <a:ext cx="3581400" cy="0"/>
          </a:xfrm>
          <a:prstGeom prst="line">
            <a:avLst/>
          </a:prstGeom>
          <a:noFill/>
          <a:ln w="9525">
            <a:solidFill>
              <a:schemeClr val="tx1"/>
            </a:solidFill>
            <a:round/>
            <a:headEnd/>
            <a:tailEnd/>
          </a:ln>
        </p:spPr>
        <p:txBody>
          <a:bodyPr/>
          <a:lstStyle/>
          <a:p>
            <a:endParaRPr lang="en-US"/>
          </a:p>
        </p:txBody>
      </p:sp>
      <p:sp>
        <p:nvSpPr>
          <p:cNvPr id="8201" name="Text Box 8"/>
          <p:cNvSpPr txBox="1">
            <a:spLocks noChangeArrowheads="1"/>
          </p:cNvSpPr>
          <p:nvPr/>
        </p:nvSpPr>
        <p:spPr bwMode="auto">
          <a:xfrm>
            <a:off x="533400" y="304800"/>
            <a:ext cx="8001000" cy="584200"/>
          </a:xfrm>
          <a:prstGeom prst="rect">
            <a:avLst/>
          </a:prstGeom>
          <a:noFill/>
          <a:ln w="9525">
            <a:noFill/>
            <a:miter lim="800000"/>
            <a:headEnd/>
            <a:tailEnd/>
          </a:ln>
        </p:spPr>
        <p:txBody>
          <a:bodyPr>
            <a:spAutoFit/>
          </a:bodyPr>
          <a:lstStyle/>
          <a:p>
            <a:pPr algn="ctr">
              <a:spcBef>
                <a:spcPct val="50000"/>
              </a:spcBef>
              <a:defRPr/>
            </a:pPr>
            <a:r>
              <a:rPr lang="en-US" sz="3200" b="1" dirty="0">
                <a:solidFill>
                  <a:schemeClr val="accent3">
                    <a:lumMod val="60000"/>
                    <a:lumOff val="40000"/>
                  </a:schemeClr>
                </a:solidFill>
                <a:latin typeface="Arial" charset="0"/>
              </a:rPr>
              <a:t>Club  Organizational  Chart</a:t>
            </a:r>
          </a:p>
        </p:txBody>
      </p:sp>
      <p:sp>
        <p:nvSpPr>
          <p:cNvPr id="18439" name="Text Box 9"/>
          <p:cNvSpPr txBox="1">
            <a:spLocks noChangeArrowheads="1"/>
          </p:cNvSpPr>
          <p:nvPr/>
        </p:nvSpPr>
        <p:spPr bwMode="auto">
          <a:xfrm>
            <a:off x="304800" y="6324600"/>
            <a:ext cx="6096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109578" name="Text Box 10"/>
          <p:cNvSpPr txBox="1">
            <a:spLocks noChangeArrowheads="1"/>
          </p:cNvSpPr>
          <p:nvPr/>
        </p:nvSpPr>
        <p:spPr bwMode="auto">
          <a:xfrm>
            <a:off x="2247900" y="1600200"/>
            <a:ext cx="4572000" cy="406400"/>
          </a:xfrm>
          <a:prstGeom prst="rect">
            <a:avLst/>
          </a:prstGeom>
          <a:solidFill>
            <a:srgbClr val="FFFFCC"/>
          </a:solidFill>
          <a:ln w="9525">
            <a:solidFill>
              <a:schemeClr val="tx1"/>
            </a:solidFill>
            <a:miter lim="800000"/>
            <a:headEnd/>
            <a:tailEnd/>
          </a:ln>
        </p:spPr>
        <p:txBody>
          <a:bodyPr>
            <a:spAutoFit/>
          </a:bodyPr>
          <a:lstStyle/>
          <a:p>
            <a:pPr algn="ctr">
              <a:spcBef>
                <a:spcPct val="50000"/>
              </a:spcBef>
            </a:pPr>
            <a:r>
              <a:rPr lang="en-US" sz="2000" b="1">
                <a:solidFill>
                  <a:schemeClr val="bg1"/>
                </a:solidFill>
                <a:latin typeface="Arial" charset="0"/>
              </a:rPr>
              <a:t>ASSEMBLY OF CLUB MEMBERS</a:t>
            </a:r>
          </a:p>
        </p:txBody>
      </p:sp>
      <p:sp>
        <p:nvSpPr>
          <p:cNvPr id="109579" name="Text Box 11"/>
          <p:cNvSpPr txBox="1">
            <a:spLocks noChangeArrowheads="1"/>
          </p:cNvSpPr>
          <p:nvPr/>
        </p:nvSpPr>
        <p:spPr bwMode="auto">
          <a:xfrm>
            <a:off x="2400300" y="2198688"/>
            <a:ext cx="4267200" cy="1139825"/>
          </a:xfrm>
          <a:prstGeom prst="rect">
            <a:avLst/>
          </a:prstGeom>
          <a:solidFill>
            <a:srgbClr val="99FFCC"/>
          </a:solidFill>
          <a:ln w="9525">
            <a:solidFill>
              <a:schemeClr val="tx1"/>
            </a:solidFill>
            <a:miter lim="800000"/>
            <a:headEnd/>
            <a:tailEnd/>
          </a:ln>
        </p:spPr>
        <p:txBody>
          <a:bodyPr>
            <a:spAutoFit/>
          </a:bodyPr>
          <a:lstStyle/>
          <a:p>
            <a:pPr algn="ctr"/>
            <a:r>
              <a:rPr lang="en-US" sz="2000" b="1">
                <a:solidFill>
                  <a:schemeClr val="bg1"/>
                </a:solidFill>
                <a:latin typeface="Arial" charset="0"/>
              </a:rPr>
              <a:t>BOARD OF DIRECTORS</a:t>
            </a:r>
          </a:p>
          <a:p>
            <a:pPr algn="ctr"/>
            <a:r>
              <a:rPr lang="en-US" sz="1600" b="1">
                <a:solidFill>
                  <a:schemeClr val="bg1"/>
                </a:solidFill>
                <a:latin typeface="Arial" charset="0"/>
              </a:rPr>
              <a:t>Executes business of the club, under policies established by the club membership</a:t>
            </a:r>
          </a:p>
        </p:txBody>
      </p:sp>
      <p:sp>
        <p:nvSpPr>
          <p:cNvPr id="109580" name="Text Box 12"/>
          <p:cNvSpPr txBox="1">
            <a:spLocks noChangeArrowheads="1"/>
          </p:cNvSpPr>
          <p:nvPr/>
        </p:nvSpPr>
        <p:spPr bwMode="auto">
          <a:xfrm>
            <a:off x="2895600" y="3530600"/>
            <a:ext cx="3276600" cy="1230313"/>
          </a:xfrm>
          <a:prstGeom prst="rect">
            <a:avLst/>
          </a:prstGeom>
          <a:solidFill>
            <a:srgbClr val="FFCC99"/>
          </a:solidFill>
          <a:ln w="9525">
            <a:solidFill>
              <a:schemeClr val="tx1"/>
            </a:solidFill>
            <a:miter lim="800000"/>
            <a:headEnd/>
            <a:tailEnd/>
          </a:ln>
        </p:spPr>
        <p:txBody>
          <a:bodyPr>
            <a:spAutoFit/>
          </a:bodyPr>
          <a:lstStyle/>
          <a:p>
            <a:pPr algn="ctr"/>
            <a:r>
              <a:rPr lang="en-US" sz="2000" b="1" dirty="0">
                <a:solidFill>
                  <a:schemeClr val="bg1"/>
                </a:solidFill>
                <a:latin typeface="Arial" charset="0"/>
              </a:rPr>
              <a:t>PRESIDENT</a:t>
            </a:r>
          </a:p>
          <a:p>
            <a:pPr algn="ctr"/>
            <a:r>
              <a:rPr lang="en-US" sz="1800" b="1">
                <a:solidFill>
                  <a:schemeClr val="bg1"/>
                </a:solidFill>
                <a:latin typeface="Arial" charset="0"/>
              </a:rPr>
              <a:t>Chief </a:t>
            </a:r>
            <a:r>
              <a:rPr lang="en-US" sz="1800" b="1" smtClean="0">
                <a:solidFill>
                  <a:schemeClr val="bg1"/>
                </a:solidFill>
                <a:latin typeface="Arial" charset="0"/>
              </a:rPr>
              <a:t>Executive </a:t>
            </a:r>
            <a:r>
              <a:rPr lang="en-US" sz="1800" b="1" dirty="0">
                <a:solidFill>
                  <a:schemeClr val="bg1"/>
                </a:solidFill>
                <a:latin typeface="Arial" charset="0"/>
              </a:rPr>
              <a:t>Officer Chairman of Board </a:t>
            </a:r>
          </a:p>
          <a:p>
            <a:pPr algn="ctr"/>
            <a:r>
              <a:rPr lang="en-US" sz="1800" b="1" dirty="0">
                <a:solidFill>
                  <a:schemeClr val="bg1"/>
                </a:solidFill>
                <a:latin typeface="Arial" charset="0"/>
              </a:rPr>
              <a:t>Presides at all Meetings</a:t>
            </a:r>
          </a:p>
        </p:txBody>
      </p:sp>
      <p:grpSp>
        <p:nvGrpSpPr>
          <p:cNvPr id="18443" name="Group 19"/>
          <p:cNvGrpSpPr>
            <a:grpSpLocks/>
          </p:cNvGrpSpPr>
          <p:nvPr/>
        </p:nvGrpSpPr>
        <p:grpSpPr bwMode="auto">
          <a:xfrm>
            <a:off x="1143000" y="4953000"/>
            <a:ext cx="6781800" cy="939800"/>
            <a:chOff x="2057400" y="4876800"/>
            <a:chExt cx="6781800" cy="939800"/>
          </a:xfrm>
        </p:grpSpPr>
        <p:sp>
          <p:nvSpPr>
            <p:cNvPr id="18444" name="Text Box 13"/>
            <p:cNvSpPr txBox="1">
              <a:spLocks noChangeArrowheads="1"/>
            </p:cNvSpPr>
            <p:nvPr/>
          </p:nvSpPr>
          <p:spPr bwMode="auto">
            <a:xfrm>
              <a:off x="2057400" y="4876800"/>
              <a:ext cx="2286000" cy="406400"/>
            </a:xfrm>
            <a:prstGeom prst="rect">
              <a:avLst/>
            </a:prstGeom>
            <a:solidFill>
              <a:srgbClr val="CCCCFF"/>
            </a:solidFill>
            <a:ln w="9525">
              <a:solidFill>
                <a:schemeClr val="tx1"/>
              </a:solidFill>
              <a:miter lim="800000"/>
              <a:headEnd/>
              <a:tailEnd/>
            </a:ln>
          </p:spPr>
          <p:txBody>
            <a:bodyPr>
              <a:spAutoFit/>
            </a:bodyPr>
            <a:lstStyle/>
            <a:p>
              <a:pPr algn="ctr">
                <a:spcBef>
                  <a:spcPct val="50000"/>
                </a:spcBef>
              </a:pPr>
              <a:r>
                <a:rPr lang="en-US" sz="2000" b="1">
                  <a:latin typeface="Arial" charset="0"/>
                </a:rPr>
                <a:t>SECRETARY</a:t>
              </a:r>
            </a:p>
          </p:txBody>
        </p:sp>
        <p:sp>
          <p:nvSpPr>
            <p:cNvPr id="18445" name="Text Box 14"/>
            <p:cNvSpPr txBox="1">
              <a:spLocks noChangeArrowheads="1"/>
            </p:cNvSpPr>
            <p:nvPr/>
          </p:nvSpPr>
          <p:spPr bwMode="auto">
            <a:xfrm>
              <a:off x="4267200" y="5410200"/>
              <a:ext cx="2286000" cy="406400"/>
            </a:xfrm>
            <a:prstGeom prst="rect">
              <a:avLst/>
            </a:prstGeom>
            <a:solidFill>
              <a:srgbClr val="FFCC00"/>
            </a:solidFill>
            <a:ln w="9525">
              <a:solidFill>
                <a:schemeClr val="tx1"/>
              </a:solidFill>
              <a:miter lim="800000"/>
              <a:headEnd/>
              <a:tailEnd/>
            </a:ln>
          </p:spPr>
          <p:txBody>
            <a:bodyPr>
              <a:spAutoFit/>
            </a:bodyPr>
            <a:lstStyle/>
            <a:p>
              <a:pPr algn="ctr">
                <a:spcBef>
                  <a:spcPct val="50000"/>
                </a:spcBef>
              </a:pPr>
              <a:r>
                <a:rPr lang="en-US" sz="2000" b="1">
                  <a:latin typeface="Arial" charset="0"/>
                </a:rPr>
                <a:t>2</a:t>
              </a:r>
              <a:r>
                <a:rPr lang="en-US" sz="2000" b="1" baseline="30000">
                  <a:latin typeface="Arial" charset="0"/>
                </a:rPr>
                <a:t>ND</a:t>
              </a:r>
              <a:r>
                <a:rPr lang="en-US" sz="2000" b="1">
                  <a:latin typeface="Arial" charset="0"/>
                </a:rPr>
                <a:t> VICE PRES.</a:t>
              </a:r>
            </a:p>
          </p:txBody>
        </p:sp>
        <p:sp>
          <p:nvSpPr>
            <p:cNvPr id="18446" name="Text Box 15"/>
            <p:cNvSpPr txBox="1">
              <a:spLocks noChangeArrowheads="1"/>
            </p:cNvSpPr>
            <p:nvPr/>
          </p:nvSpPr>
          <p:spPr bwMode="auto">
            <a:xfrm>
              <a:off x="4267200" y="4876800"/>
              <a:ext cx="2286000" cy="406400"/>
            </a:xfrm>
            <a:prstGeom prst="rect">
              <a:avLst/>
            </a:prstGeom>
            <a:solidFill>
              <a:srgbClr val="00FFFF"/>
            </a:solidFill>
            <a:ln w="9525">
              <a:solidFill>
                <a:schemeClr val="tx1"/>
              </a:solidFill>
              <a:miter lim="800000"/>
              <a:headEnd/>
              <a:tailEnd/>
            </a:ln>
          </p:spPr>
          <p:txBody>
            <a:bodyPr>
              <a:spAutoFit/>
            </a:bodyPr>
            <a:lstStyle/>
            <a:p>
              <a:pPr algn="ctr">
                <a:spcBef>
                  <a:spcPct val="50000"/>
                </a:spcBef>
              </a:pPr>
              <a:r>
                <a:rPr lang="en-US" sz="2000" b="1">
                  <a:latin typeface="Arial" charset="0"/>
                </a:rPr>
                <a:t>TREASURER</a:t>
              </a:r>
            </a:p>
          </p:txBody>
        </p:sp>
        <p:sp>
          <p:nvSpPr>
            <p:cNvPr id="18447" name="Text Box 16"/>
            <p:cNvSpPr txBox="1">
              <a:spLocks noChangeArrowheads="1"/>
            </p:cNvSpPr>
            <p:nvPr/>
          </p:nvSpPr>
          <p:spPr bwMode="auto">
            <a:xfrm>
              <a:off x="2057400" y="5410200"/>
              <a:ext cx="2209800" cy="406400"/>
            </a:xfrm>
            <a:prstGeom prst="rect">
              <a:avLst/>
            </a:prstGeom>
            <a:solidFill>
              <a:srgbClr val="FF99CC"/>
            </a:solidFill>
            <a:ln w="9525">
              <a:solidFill>
                <a:schemeClr val="tx1"/>
              </a:solidFill>
              <a:miter lim="800000"/>
              <a:headEnd/>
              <a:tailEnd/>
            </a:ln>
          </p:spPr>
          <p:txBody>
            <a:bodyPr>
              <a:spAutoFit/>
            </a:bodyPr>
            <a:lstStyle/>
            <a:p>
              <a:pPr algn="ctr">
                <a:spcBef>
                  <a:spcPct val="50000"/>
                </a:spcBef>
              </a:pPr>
              <a:r>
                <a:rPr lang="en-US" sz="2000" b="1">
                  <a:latin typeface="Arial" charset="0"/>
                </a:rPr>
                <a:t>1</a:t>
              </a:r>
              <a:r>
                <a:rPr lang="en-US" sz="2000" b="1" baseline="30000">
                  <a:latin typeface="Arial" charset="0"/>
                </a:rPr>
                <a:t>ST</a:t>
              </a:r>
              <a:r>
                <a:rPr lang="en-US" sz="2000" b="1">
                  <a:latin typeface="Arial" charset="0"/>
                </a:rPr>
                <a:t> VICE PRES.</a:t>
              </a:r>
            </a:p>
          </p:txBody>
        </p:sp>
        <p:sp>
          <p:nvSpPr>
            <p:cNvPr id="18448" name="Text Box 17"/>
            <p:cNvSpPr txBox="1">
              <a:spLocks noChangeArrowheads="1"/>
            </p:cNvSpPr>
            <p:nvPr/>
          </p:nvSpPr>
          <p:spPr bwMode="auto">
            <a:xfrm>
              <a:off x="6553200" y="4876800"/>
              <a:ext cx="2286000" cy="406400"/>
            </a:xfrm>
            <a:prstGeom prst="rect">
              <a:avLst/>
            </a:prstGeom>
            <a:solidFill>
              <a:srgbClr val="99CC00"/>
            </a:solidFill>
            <a:ln w="9525">
              <a:solidFill>
                <a:schemeClr val="tx1"/>
              </a:solidFill>
              <a:miter lim="800000"/>
              <a:headEnd/>
              <a:tailEnd/>
            </a:ln>
          </p:spPr>
          <p:txBody>
            <a:bodyPr>
              <a:spAutoFit/>
            </a:bodyPr>
            <a:lstStyle/>
            <a:p>
              <a:pPr algn="ctr">
                <a:spcBef>
                  <a:spcPct val="50000"/>
                </a:spcBef>
              </a:pPr>
              <a:r>
                <a:rPr lang="en-US" sz="2000" b="1">
                  <a:latin typeface="Arial" charset="0"/>
                </a:rPr>
                <a:t>MEMBERSHIP</a:t>
              </a:r>
            </a:p>
          </p:txBody>
        </p:sp>
        <p:sp>
          <p:nvSpPr>
            <p:cNvPr id="18449" name="Text Box 18"/>
            <p:cNvSpPr txBox="1">
              <a:spLocks noChangeArrowheads="1"/>
            </p:cNvSpPr>
            <p:nvPr/>
          </p:nvSpPr>
          <p:spPr bwMode="auto">
            <a:xfrm>
              <a:off x="6553200" y="5410200"/>
              <a:ext cx="2286000" cy="406400"/>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2000" b="1">
                  <a:latin typeface="Arial" charset="0"/>
                </a:rPr>
                <a:t>3</a:t>
              </a:r>
              <a:r>
                <a:rPr lang="en-US" sz="2000" b="1" baseline="30000">
                  <a:latin typeface="Arial" charset="0"/>
                </a:rPr>
                <a:t>RD</a:t>
              </a:r>
              <a:r>
                <a:rPr lang="en-US" sz="2000" b="1">
                  <a:latin typeface="Arial" charset="0"/>
                </a:rPr>
                <a:t> VICE PRES.</a:t>
              </a:r>
            </a:p>
          </p:txBody>
        </p:sp>
      </p:grpSp>
      <p:sp>
        <p:nvSpPr>
          <p:cNvPr id="18" name="Rectangle 13"/>
          <p:cNvSpPr>
            <a:spLocks noChangeArrowheads="1"/>
          </p:cNvSpPr>
          <p:nvPr/>
        </p:nvSpPr>
        <p:spPr bwMode="auto">
          <a:xfrm>
            <a:off x="4114800" y="6324600"/>
            <a:ext cx="4572000" cy="338138"/>
          </a:xfrm>
          <a:prstGeom prst="rect">
            <a:avLst/>
          </a:prstGeom>
          <a:noFill/>
          <a:ln w="9525">
            <a:noFill/>
            <a:miter lim="800000"/>
            <a:headEnd/>
            <a:tailEnd/>
          </a:ln>
        </p:spPr>
        <p:txBody>
          <a:bodyPr>
            <a:spAutoFit/>
          </a:bodyPr>
          <a:lstStyle/>
          <a:p>
            <a:pPr>
              <a:spcBef>
                <a:spcPct val="50000"/>
              </a:spcBef>
            </a:pPr>
            <a:r>
              <a:rPr lang="en-US" sz="1600" dirty="0">
                <a:latin typeface="Arial" charset="0"/>
              </a:rPr>
              <a:t>Loma Rica Foothill Lions Orientation </a:t>
            </a:r>
            <a:r>
              <a:rPr lang="en-US" sz="1600" dirty="0" smtClean="0">
                <a:latin typeface="Arial" charset="0"/>
              </a:rPr>
              <a:t>2015/2016</a:t>
            </a:r>
            <a:endParaRPr lang="en-US" sz="1600" dirty="0">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95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9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8" grpId="0" animBg="1" autoUpdateAnimBg="0"/>
      <p:bldP spid="109579" grpId="0" animBg="1" autoUpdateAnimBg="0"/>
      <p:bldP spid="10958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B7462CD-D50E-415E-AD38-9235F2E98CC9}" type="slidenum">
              <a:rPr lang="en-US" smtClean="0"/>
              <a:pPr/>
              <a:t>12</a:t>
            </a:fld>
            <a:endParaRPr lang="en-US" smtClean="0"/>
          </a:p>
        </p:txBody>
      </p:sp>
      <p:sp>
        <p:nvSpPr>
          <p:cNvPr id="19459" name="Text Box 2"/>
          <p:cNvSpPr txBox="1">
            <a:spLocks noChangeArrowheads="1"/>
          </p:cNvSpPr>
          <p:nvPr/>
        </p:nvSpPr>
        <p:spPr bwMode="auto">
          <a:xfrm>
            <a:off x="457200" y="381000"/>
            <a:ext cx="7772400" cy="830263"/>
          </a:xfrm>
          <a:prstGeom prst="rect">
            <a:avLst/>
          </a:prstGeom>
          <a:noFill/>
          <a:ln w="9525">
            <a:noFill/>
            <a:miter lim="800000"/>
            <a:headEnd/>
            <a:tailEnd/>
          </a:ln>
        </p:spPr>
        <p:txBody>
          <a:bodyPr>
            <a:spAutoFit/>
          </a:bodyPr>
          <a:lstStyle/>
          <a:p>
            <a:pPr algn="ctr">
              <a:spcBef>
                <a:spcPct val="50000"/>
              </a:spcBef>
            </a:pPr>
            <a:r>
              <a:rPr lang="en-US" b="1">
                <a:latin typeface="Arial" charset="0"/>
              </a:rPr>
              <a:t>Club Officers are elected in March to serve the following Lion Year (July through June):</a:t>
            </a:r>
          </a:p>
        </p:txBody>
      </p:sp>
      <p:sp>
        <p:nvSpPr>
          <p:cNvPr id="19460" name="Line 3"/>
          <p:cNvSpPr>
            <a:spLocks noChangeShapeType="1"/>
          </p:cNvSpPr>
          <p:nvPr/>
        </p:nvSpPr>
        <p:spPr bwMode="auto">
          <a:xfrm>
            <a:off x="533400" y="1219200"/>
            <a:ext cx="8229600" cy="0"/>
          </a:xfrm>
          <a:prstGeom prst="line">
            <a:avLst/>
          </a:prstGeom>
          <a:noFill/>
          <a:ln w="38100">
            <a:solidFill>
              <a:srgbClr val="9933FF"/>
            </a:solidFill>
            <a:round/>
            <a:headEnd/>
            <a:tailEnd/>
          </a:ln>
        </p:spPr>
        <p:txBody>
          <a:bodyPr/>
          <a:lstStyle/>
          <a:p>
            <a:endParaRPr lang="en-US"/>
          </a:p>
        </p:txBody>
      </p:sp>
      <p:sp>
        <p:nvSpPr>
          <p:cNvPr id="19461" name="Text Box 7"/>
          <p:cNvSpPr txBox="1">
            <a:spLocks noChangeArrowheads="1"/>
          </p:cNvSpPr>
          <p:nvPr/>
        </p:nvSpPr>
        <p:spPr bwMode="auto">
          <a:xfrm>
            <a:off x="304800" y="6324600"/>
            <a:ext cx="6096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108552" name="Text Box 8"/>
          <p:cNvSpPr txBox="1">
            <a:spLocks noChangeArrowheads="1"/>
          </p:cNvSpPr>
          <p:nvPr/>
        </p:nvSpPr>
        <p:spPr bwMode="auto">
          <a:xfrm>
            <a:off x="533400" y="1371600"/>
            <a:ext cx="8077200" cy="4768850"/>
          </a:xfrm>
          <a:prstGeom prst="rect">
            <a:avLst/>
          </a:prstGeom>
          <a:noFill/>
          <a:ln w="9525">
            <a:noFill/>
            <a:miter lim="800000"/>
            <a:headEnd/>
            <a:tailEnd/>
          </a:ln>
        </p:spPr>
        <p:txBody>
          <a:bodyPr>
            <a:spAutoFit/>
          </a:bodyPr>
          <a:lstStyle/>
          <a:p>
            <a:pPr>
              <a:spcBef>
                <a:spcPct val="50000"/>
              </a:spcBef>
              <a:buFontTx/>
              <a:buChar char="•"/>
            </a:pPr>
            <a:r>
              <a:rPr lang="en-US" sz="1800" b="1">
                <a:latin typeface="Arial" charset="0"/>
              </a:rPr>
              <a:t> President…………….	To Lead Club</a:t>
            </a:r>
          </a:p>
          <a:p>
            <a:pPr>
              <a:spcBef>
                <a:spcPct val="50000"/>
              </a:spcBef>
              <a:buFontTx/>
              <a:buChar char="•"/>
            </a:pPr>
            <a:r>
              <a:rPr lang="en-US" sz="1800" b="1">
                <a:latin typeface="Arial" charset="0"/>
              </a:rPr>
              <a:t>1</a:t>
            </a:r>
            <a:r>
              <a:rPr lang="en-US" sz="1800" b="1" baseline="30000">
                <a:latin typeface="Arial" charset="0"/>
              </a:rPr>
              <a:t>st</a:t>
            </a:r>
            <a:r>
              <a:rPr lang="en-US" sz="1800" b="1">
                <a:latin typeface="Arial" charset="0"/>
              </a:rPr>
              <a:t> VP………………….	To conduct two Club Board and General 				Meetings; Program Chairperson</a:t>
            </a:r>
          </a:p>
          <a:p>
            <a:pPr>
              <a:spcBef>
                <a:spcPct val="50000"/>
              </a:spcBef>
              <a:buFontTx/>
              <a:buChar char="•"/>
            </a:pPr>
            <a:r>
              <a:rPr lang="en-US" sz="1800" b="1">
                <a:latin typeface="Arial" charset="0"/>
              </a:rPr>
              <a:t>2</a:t>
            </a:r>
            <a:r>
              <a:rPr lang="en-US" sz="1800" b="1" baseline="30000">
                <a:latin typeface="Arial" charset="0"/>
              </a:rPr>
              <a:t>nd</a:t>
            </a:r>
            <a:r>
              <a:rPr lang="en-US" sz="1800" b="1">
                <a:latin typeface="Arial" charset="0"/>
              </a:rPr>
              <a:t> VP…………………	Club Leadership Chairperson</a:t>
            </a:r>
          </a:p>
          <a:p>
            <a:pPr>
              <a:spcBef>
                <a:spcPct val="50000"/>
              </a:spcBef>
              <a:buFontTx/>
              <a:buChar char="•"/>
            </a:pPr>
            <a:r>
              <a:rPr lang="en-US" sz="1800" b="1">
                <a:latin typeface="Arial" charset="0"/>
              </a:rPr>
              <a:t>3</a:t>
            </a:r>
            <a:r>
              <a:rPr lang="en-US" sz="1800" b="1" baseline="30000">
                <a:latin typeface="Arial" charset="0"/>
              </a:rPr>
              <a:t>rd</a:t>
            </a:r>
            <a:r>
              <a:rPr lang="en-US" sz="1800" b="1">
                <a:latin typeface="Arial" charset="0"/>
              </a:rPr>
              <a:t> VP………………….	Club Orientation Officer</a:t>
            </a:r>
          </a:p>
          <a:p>
            <a:pPr>
              <a:spcBef>
                <a:spcPct val="50000"/>
              </a:spcBef>
              <a:buFontTx/>
              <a:buChar char="•"/>
            </a:pPr>
            <a:r>
              <a:rPr lang="en-US" sz="1800" b="1">
                <a:latin typeface="Arial" charset="0"/>
              </a:rPr>
              <a:t>Secretary…………….	Should hold office only 1 year</a:t>
            </a:r>
          </a:p>
          <a:p>
            <a:pPr>
              <a:spcBef>
                <a:spcPct val="50000"/>
              </a:spcBef>
              <a:buFontTx/>
              <a:buChar char="•"/>
            </a:pPr>
            <a:r>
              <a:rPr lang="en-US" sz="1800" b="1">
                <a:latin typeface="Arial" charset="0"/>
              </a:rPr>
              <a:t>Treasurer…………….	Have two accounts, admin and community</a:t>
            </a:r>
          </a:p>
          <a:p>
            <a:pPr>
              <a:spcBef>
                <a:spcPct val="50000"/>
              </a:spcBef>
              <a:buFontTx/>
              <a:buChar char="•"/>
            </a:pPr>
            <a:r>
              <a:rPr lang="en-US" sz="1800" b="1">
                <a:latin typeface="Arial" charset="0"/>
              </a:rPr>
              <a:t>Membership…………	Orientation of new members/recruitment</a:t>
            </a:r>
          </a:p>
          <a:p>
            <a:pPr>
              <a:spcBef>
                <a:spcPct val="50000"/>
              </a:spcBef>
              <a:buFontTx/>
              <a:buChar char="•"/>
            </a:pPr>
            <a:r>
              <a:rPr lang="en-US" sz="1800" b="1">
                <a:latin typeface="Arial" charset="0"/>
              </a:rPr>
              <a:t>Tail Twister…………..	Introduction of members at meetings</a:t>
            </a:r>
          </a:p>
          <a:p>
            <a:pPr>
              <a:spcBef>
                <a:spcPct val="50000"/>
              </a:spcBef>
              <a:buFontTx/>
              <a:buChar char="•"/>
            </a:pPr>
            <a:r>
              <a:rPr lang="en-US" sz="1800" b="1">
                <a:latin typeface="Arial" charset="0"/>
              </a:rPr>
              <a:t>Lion Tamer…………..	In charge of club equipment and placement</a:t>
            </a:r>
          </a:p>
          <a:p>
            <a:pPr>
              <a:spcBef>
                <a:spcPct val="50000"/>
              </a:spcBef>
              <a:buFontTx/>
              <a:buChar char="•"/>
            </a:pPr>
            <a:r>
              <a:rPr lang="en-US" sz="1800" b="1">
                <a:latin typeface="Arial" charset="0"/>
              </a:rPr>
              <a:t>2</a:t>
            </a:r>
            <a:r>
              <a:rPr lang="en-US" sz="1800" b="1" baseline="30000">
                <a:latin typeface="Arial" charset="0"/>
              </a:rPr>
              <a:t>nd</a:t>
            </a:r>
            <a:r>
              <a:rPr lang="en-US" sz="1800" b="1">
                <a:latin typeface="Arial" charset="0"/>
              </a:rPr>
              <a:t> Year Directors…..	Club Retention</a:t>
            </a:r>
          </a:p>
          <a:p>
            <a:pPr>
              <a:spcBef>
                <a:spcPct val="50000"/>
              </a:spcBef>
              <a:buFontTx/>
              <a:buChar char="•"/>
            </a:pPr>
            <a:r>
              <a:rPr lang="en-US" sz="1800" b="1">
                <a:latin typeface="Arial" charset="0"/>
              </a:rPr>
              <a:t>1</a:t>
            </a:r>
            <a:r>
              <a:rPr lang="en-US" sz="1800" b="1" baseline="30000">
                <a:latin typeface="Arial" charset="0"/>
              </a:rPr>
              <a:t>st</a:t>
            </a:r>
            <a:r>
              <a:rPr lang="en-US" sz="1800" b="1">
                <a:latin typeface="Arial" charset="0"/>
              </a:rPr>
              <a:t> Year Directors……	Club Guidance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8552">
                                            <p:txEl>
                                              <p:pRg st="0" end="0"/>
                                            </p:txEl>
                                          </p:spTgt>
                                        </p:tgtEl>
                                        <p:attrNameLst>
                                          <p:attrName>style.visibility</p:attrName>
                                        </p:attrNameLst>
                                      </p:cBhvr>
                                      <p:to>
                                        <p:strVal val="visible"/>
                                      </p:to>
                                    </p:set>
                                    <p:anim calcmode="lin" valueType="num">
                                      <p:cBhvr additive="base">
                                        <p:cTn id="7" dur="500" fill="hold"/>
                                        <p:tgtEl>
                                          <p:spTgt spid="10855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85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8552">
                                            <p:txEl>
                                              <p:pRg st="1" end="1"/>
                                            </p:txEl>
                                          </p:spTgt>
                                        </p:tgtEl>
                                        <p:attrNameLst>
                                          <p:attrName>style.visibility</p:attrName>
                                        </p:attrNameLst>
                                      </p:cBhvr>
                                      <p:to>
                                        <p:strVal val="visible"/>
                                      </p:to>
                                    </p:set>
                                    <p:anim calcmode="lin" valueType="num">
                                      <p:cBhvr additive="base">
                                        <p:cTn id="13" dur="500" fill="hold"/>
                                        <p:tgtEl>
                                          <p:spTgt spid="10855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85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8552">
                                            <p:txEl>
                                              <p:pRg st="2" end="2"/>
                                            </p:txEl>
                                          </p:spTgt>
                                        </p:tgtEl>
                                        <p:attrNameLst>
                                          <p:attrName>style.visibility</p:attrName>
                                        </p:attrNameLst>
                                      </p:cBhvr>
                                      <p:to>
                                        <p:strVal val="visible"/>
                                      </p:to>
                                    </p:set>
                                    <p:anim calcmode="lin" valueType="num">
                                      <p:cBhvr additive="base">
                                        <p:cTn id="19" dur="500" fill="hold"/>
                                        <p:tgtEl>
                                          <p:spTgt spid="10855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85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8552">
                                            <p:txEl>
                                              <p:pRg st="3" end="3"/>
                                            </p:txEl>
                                          </p:spTgt>
                                        </p:tgtEl>
                                        <p:attrNameLst>
                                          <p:attrName>style.visibility</p:attrName>
                                        </p:attrNameLst>
                                      </p:cBhvr>
                                      <p:to>
                                        <p:strVal val="visible"/>
                                      </p:to>
                                    </p:set>
                                    <p:anim calcmode="lin" valueType="num">
                                      <p:cBhvr additive="base">
                                        <p:cTn id="25" dur="500" fill="hold"/>
                                        <p:tgtEl>
                                          <p:spTgt spid="10855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855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8552">
                                            <p:txEl>
                                              <p:pRg st="4" end="4"/>
                                            </p:txEl>
                                          </p:spTgt>
                                        </p:tgtEl>
                                        <p:attrNameLst>
                                          <p:attrName>style.visibility</p:attrName>
                                        </p:attrNameLst>
                                      </p:cBhvr>
                                      <p:to>
                                        <p:strVal val="visible"/>
                                      </p:to>
                                    </p:set>
                                    <p:anim calcmode="lin" valueType="num">
                                      <p:cBhvr additive="base">
                                        <p:cTn id="31" dur="500" fill="hold"/>
                                        <p:tgtEl>
                                          <p:spTgt spid="10855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855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8552">
                                            <p:txEl>
                                              <p:pRg st="5" end="5"/>
                                            </p:txEl>
                                          </p:spTgt>
                                        </p:tgtEl>
                                        <p:attrNameLst>
                                          <p:attrName>style.visibility</p:attrName>
                                        </p:attrNameLst>
                                      </p:cBhvr>
                                      <p:to>
                                        <p:strVal val="visible"/>
                                      </p:to>
                                    </p:set>
                                    <p:anim calcmode="lin" valueType="num">
                                      <p:cBhvr additive="base">
                                        <p:cTn id="37" dur="500" fill="hold"/>
                                        <p:tgtEl>
                                          <p:spTgt spid="10855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855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8552">
                                            <p:txEl>
                                              <p:pRg st="6" end="6"/>
                                            </p:txEl>
                                          </p:spTgt>
                                        </p:tgtEl>
                                        <p:attrNameLst>
                                          <p:attrName>style.visibility</p:attrName>
                                        </p:attrNameLst>
                                      </p:cBhvr>
                                      <p:to>
                                        <p:strVal val="visible"/>
                                      </p:to>
                                    </p:set>
                                    <p:anim calcmode="lin" valueType="num">
                                      <p:cBhvr additive="base">
                                        <p:cTn id="43" dur="500" fill="hold"/>
                                        <p:tgtEl>
                                          <p:spTgt spid="10855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855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8552">
                                            <p:txEl>
                                              <p:pRg st="7" end="7"/>
                                            </p:txEl>
                                          </p:spTgt>
                                        </p:tgtEl>
                                        <p:attrNameLst>
                                          <p:attrName>style.visibility</p:attrName>
                                        </p:attrNameLst>
                                      </p:cBhvr>
                                      <p:to>
                                        <p:strVal val="visible"/>
                                      </p:to>
                                    </p:set>
                                    <p:anim calcmode="lin" valueType="num">
                                      <p:cBhvr additive="base">
                                        <p:cTn id="49" dur="500" fill="hold"/>
                                        <p:tgtEl>
                                          <p:spTgt spid="108552">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855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08552">
                                            <p:txEl>
                                              <p:pRg st="8" end="8"/>
                                            </p:txEl>
                                          </p:spTgt>
                                        </p:tgtEl>
                                        <p:attrNameLst>
                                          <p:attrName>style.visibility</p:attrName>
                                        </p:attrNameLst>
                                      </p:cBhvr>
                                      <p:to>
                                        <p:strVal val="visible"/>
                                      </p:to>
                                    </p:set>
                                    <p:anim calcmode="lin" valueType="num">
                                      <p:cBhvr additive="base">
                                        <p:cTn id="55" dur="500" fill="hold"/>
                                        <p:tgtEl>
                                          <p:spTgt spid="108552">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0855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08552">
                                            <p:txEl>
                                              <p:pRg st="9" end="9"/>
                                            </p:txEl>
                                          </p:spTgt>
                                        </p:tgtEl>
                                        <p:attrNameLst>
                                          <p:attrName>style.visibility</p:attrName>
                                        </p:attrNameLst>
                                      </p:cBhvr>
                                      <p:to>
                                        <p:strVal val="visible"/>
                                      </p:to>
                                    </p:set>
                                    <p:anim calcmode="lin" valueType="num">
                                      <p:cBhvr additive="base">
                                        <p:cTn id="61" dur="500" fill="hold"/>
                                        <p:tgtEl>
                                          <p:spTgt spid="108552">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0855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08552">
                                            <p:txEl>
                                              <p:pRg st="10" end="10"/>
                                            </p:txEl>
                                          </p:spTgt>
                                        </p:tgtEl>
                                        <p:attrNameLst>
                                          <p:attrName>style.visibility</p:attrName>
                                        </p:attrNameLst>
                                      </p:cBhvr>
                                      <p:to>
                                        <p:strVal val="visible"/>
                                      </p:to>
                                    </p:set>
                                    <p:anim calcmode="lin" valueType="num">
                                      <p:cBhvr additive="base">
                                        <p:cTn id="67" dur="500" fill="hold"/>
                                        <p:tgtEl>
                                          <p:spTgt spid="108552">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0855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E27769F-FE5F-4FE8-8C72-302B4F31BDD5}" type="slidenum">
              <a:rPr lang="en-US" smtClean="0"/>
              <a:pPr>
                <a:defRPr/>
              </a:pPr>
              <a:t>13</a:t>
            </a:fld>
            <a:endParaRPr lang="en-US" dirty="0"/>
          </a:p>
        </p:txBody>
      </p:sp>
      <p:sp>
        <p:nvSpPr>
          <p:cNvPr id="3" name="TextBox 2"/>
          <p:cNvSpPr txBox="1"/>
          <p:nvPr/>
        </p:nvSpPr>
        <p:spPr>
          <a:xfrm>
            <a:off x="6172200" y="2667000"/>
            <a:ext cx="2462884" cy="2123658"/>
          </a:xfrm>
          <a:prstGeom prst="rect">
            <a:avLst/>
          </a:prstGeom>
          <a:noFill/>
        </p:spPr>
        <p:txBody>
          <a:bodyPr wrap="square" rtlCol="0">
            <a:spAutoFit/>
          </a:bodyPr>
          <a:lstStyle/>
          <a:p>
            <a:pPr algn="ctr"/>
            <a:r>
              <a:rPr lang="en-US" sz="3600" b="1" dirty="0" smtClean="0"/>
              <a:t>Board Members</a:t>
            </a:r>
          </a:p>
          <a:p>
            <a:pPr algn="ctr"/>
            <a:r>
              <a:rPr lang="en-US" sz="3600" b="1" dirty="0" smtClean="0"/>
              <a:t>2016/2017</a:t>
            </a:r>
            <a:endParaRPr lang="en-US" sz="3600" b="1" dirty="0" smtClean="0"/>
          </a:p>
          <a:p>
            <a:endParaRPr lang="en-US" dirty="0"/>
          </a:p>
        </p:txBody>
      </p:sp>
      <p:grpSp>
        <p:nvGrpSpPr>
          <p:cNvPr id="72706" name="Group 2"/>
          <p:cNvGrpSpPr>
            <a:grpSpLocks/>
          </p:cNvGrpSpPr>
          <p:nvPr/>
        </p:nvGrpSpPr>
        <p:grpSpPr bwMode="auto">
          <a:xfrm>
            <a:off x="105648125" y="94564200"/>
            <a:ext cx="1428750" cy="1771650"/>
            <a:chOff x="104070150" y="98469450"/>
            <a:chExt cx="1428750" cy="1771650"/>
          </a:xfrm>
        </p:grpSpPr>
        <p:pic>
          <p:nvPicPr>
            <p:cNvPr id="72707" name="Picture 3" descr="0616012017"/>
            <p:cNvPicPr>
              <a:picLocks noChangeAspect="1" noChangeArrowheads="1"/>
            </p:cNvPicPr>
            <p:nvPr/>
          </p:nvPicPr>
          <p:blipFill>
            <a:blip r:embed="rId2"/>
            <a:srcRect/>
            <a:stretch>
              <a:fillRect/>
            </a:stretch>
          </p:blipFill>
          <p:spPr bwMode="auto">
            <a:xfrm>
              <a:off x="104179586" y="98469450"/>
              <a:ext cx="1319314" cy="1771650"/>
            </a:xfrm>
            <a:prstGeom prst="rect">
              <a:avLst/>
            </a:prstGeom>
            <a:noFill/>
            <a:ln w="9525" algn="ctr">
              <a:noFill/>
              <a:miter lim="800000"/>
              <a:headEnd/>
              <a:tailEnd/>
            </a:ln>
            <a:effectLst/>
          </p:spPr>
        </p:pic>
        <p:sp>
          <p:nvSpPr>
            <p:cNvPr id="72708" name="Text Box 4"/>
            <p:cNvSpPr txBox="1">
              <a:spLocks noChangeArrowheads="1"/>
            </p:cNvSpPr>
            <p:nvPr/>
          </p:nvSpPr>
          <p:spPr bwMode="auto">
            <a:xfrm>
              <a:off x="104070150" y="99841050"/>
              <a:ext cx="1428750" cy="342900"/>
            </a:xfrm>
            <a:prstGeom prst="rect">
              <a:avLst/>
            </a:prstGeom>
            <a:no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rPr>
                <a:t>First Vice</a:t>
              </a: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72709" name="Picture 5" descr="0304001836b"/>
          <p:cNvPicPr>
            <a:picLocks noChangeAspect="1" noChangeArrowheads="1"/>
          </p:cNvPicPr>
          <p:nvPr/>
        </p:nvPicPr>
        <p:blipFill>
          <a:blip r:embed="rId3" cstate="print"/>
          <a:srcRect l="30013" t="8757" r="34079" b="51100"/>
          <a:stretch>
            <a:fillRect/>
          </a:stretch>
        </p:blipFill>
        <p:spPr bwMode="auto">
          <a:xfrm>
            <a:off x="108108750" y="99193350"/>
            <a:ext cx="1533525" cy="2286000"/>
          </a:xfrm>
          <a:prstGeom prst="rect">
            <a:avLst/>
          </a:prstGeom>
          <a:noFill/>
          <a:ln w="9525" algn="ctr">
            <a:noFill/>
            <a:miter lim="800000"/>
            <a:headEnd/>
            <a:tailEnd/>
          </a:ln>
          <a:effectLst/>
        </p:spPr>
      </p:pic>
      <p:grpSp>
        <p:nvGrpSpPr>
          <p:cNvPr id="72710" name="Group 6"/>
          <p:cNvGrpSpPr>
            <a:grpSpLocks/>
          </p:cNvGrpSpPr>
          <p:nvPr/>
        </p:nvGrpSpPr>
        <p:grpSpPr bwMode="auto">
          <a:xfrm>
            <a:off x="108088113" y="96939100"/>
            <a:ext cx="1543050" cy="1943100"/>
            <a:chOff x="107935597" y="96786481"/>
            <a:chExt cx="1543050" cy="1943100"/>
          </a:xfrm>
        </p:grpSpPr>
        <p:pic>
          <p:nvPicPr>
            <p:cNvPr id="72711" name="Picture 7" descr="0616012017a"/>
            <p:cNvPicPr>
              <a:picLocks noChangeAspect="1" noChangeArrowheads="1"/>
            </p:cNvPicPr>
            <p:nvPr/>
          </p:nvPicPr>
          <p:blipFill>
            <a:blip r:embed="rId4"/>
            <a:srcRect/>
            <a:stretch>
              <a:fillRect/>
            </a:stretch>
          </p:blipFill>
          <p:spPr bwMode="auto">
            <a:xfrm>
              <a:off x="107935597" y="96786481"/>
              <a:ext cx="1543050" cy="1943100"/>
            </a:xfrm>
            <a:prstGeom prst="rect">
              <a:avLst/>
            </a:prstGeom>
            <a:noFill/>
            <a:ln w="9525" algn="ctr">
              <a:noFill/>
              <a:miter lim="800000"/>
              <a:headEnd/>
              <a:tailEnd/>
            </a:ln>
            <a:effectLst/>
          </p:spPr>
        </p:pic>
        <p:sp>
          <p:nvSpPr>
            <p:cNvPr id="72712" name="Text Box 8"/>
            <p:cNvSpPr txBox="1">
              <a:spLocks noChangeArrowheads="1"/>
            </p:cNvSpPr>
            <p:nvPr/>
          </p:nvSpPr>
          <p:spPr bwMode="auto">
            <a:xfrm>
              <a:off x="108127800" y="98126550"/>
              <a:ext cx="1195927" cy="402021"/>
            </a:xfrm>
            <a:prstGeom prst="rect">
              <a:avLst/>
            </a:prstGeom>
            <a:no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rPr>
                <a:t>Secretary</a:t>
              </a: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72714" name="Picture 10" descr="0616012018a"/>
          <p:cNvPicPr>
            <a:picLocks noChangeAspect="1" noChangeArrowheads="1"/>
          </p:cNvPicPr>
          <p:nvPr/>
        </p:nvPicPr>
        <p:blipFill>
          <a:blip r:embed="rId5"/>
          <a:srcRect/>
          <a:stretch>
            <a:fillRect/>
          </a:stretch>
        </p:blipFill>
        <p:spPr bwMode="auto">
          <a:xfrm>
            <a:off x="110016925" y="96888300"/>
            <a:ext cx="1566863" cy="2171700"/>
          </a:xfrm>
          <a:prstGeom prst="rect">
            <a:avLst/>
          </a:prstGeom>
          <a:noFill/>
          <a:ln w="9525" algn="ctr">
            <a:noFill/>
            <a:miter lim="800000"/>
            <a:headEnd/>
            <a:tailEnd/>
          </a:ln>
          <a:effectLst/>
        </p:spPr>
      </p:pic>
      <p:grpSp>
        <p:nvGrpSpPr>
          <p:cNvPr id="72715" name="Group 11"/>
          <p:cNvGrpSpPr>
            <a:grpSpLocks/>
          </p:cNvGrpSpPr>
          <p:nvPr/>
        </p:nvGrpSpPr>
        <p:grpSpPr bwMode="auto">
          <a:xfrm>
            <a:off x="112166400" y="95965963"/>
            <a:ext cx="1946275" cy="2343150"/>
            <a:chOff x="111328200" y="103555800"/>
            <a:chExt cx="1945958" cy="2343150"/>
          </a:xfrm>
        </p:grpSpPr>
        <p:pic>
          <p:nvPicPr>
            <p:cNvPr id="72716" name="Picture 12" descr="0616012019"/>
            <p:cNvPicPr>
              <a:picLocks noChangeAspect="1" noChangeArrowheads="1"/>
            </p:cNvPicPr>
            <p:nvPr/>
          </p:nvPicPr>
          <p:blipFill>
            <a:blip r:embed="rId6"/>
            <a:srcRect/>
            <a:stretch>
              <a:fillRect/>
            </a:stretch>
          </p:blipFill>
          <p:spPr bwMode="auto">
            <a:xfrm>
              <a:off x="111328200" y="103555800"/>
              <a:ext cx="1945958" cy="2343150"/>
            </a:xfrm>
            <a:prstGeom prst="rect">
              <a:avLst/>
            </a:prstGeom>
            <a:noFill/>
            <a:ln w="9525" algn="ctr">
              <a:noFill/>
              <a:miter lim="800000"/>
              <a:headEnd/>
              <a:tailEnd/>
            </a:ln>
            <a:effectLst/>
          </p:spPr>
        </p:pic>
        <p:sp>
          <p:nvSpPr>
            <p:cNvPr id="72717" name="Text Box 13"/>
            <p:cNvSpPr txBox="1">
              <a:spLocks noChangeArrowheads="1"/>
            </p:cNvSpPr>
            <p:nvPr/>
          </p:nvSpPr>
          <p:spPr bwMode="auto">
            <a:xfrm>
              <a:off x="111556800" y="105498900"/>
              <a:ext cx="1295400" cy="304800"/>
            </a:xfrm>
            <a:prstGeom prst="rect">
              <a:avLst/>
            </a:prstGeom>
            <a:no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rPr>
                <a:t>Bar Manager</a:t>
              </a: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72718" name="Group 14"/>
          <p:cNvGrpSpPr>
            <a:grpSpLocks/>
          </p:cNvGrpSpPr>
          <p:nvPr/>
        </p:nvGrpSpPr>
        <p:grpSpPr bwMode="auto">
          <a:xfrm>
            <a:off x="112166400" y="92151200"/>
            <a:ext cx="2286000" cy="2800350"/>
            <a:chOff x="112014000" y="91782900"/>
            <a:chExt cx="2286000" cy="2800350"/>
          </a:xfrm>
        </p:grpSpPr>
        <p:pic>
          <p:nvPicPr>
            <p:cNvPr id="72719" name="Picture 15" descr="0616012016"/>
            <p:cNvPicPr>
              <a:picLocks noChangeAspect="1" noChangeArrowheads="1"/>
            </p:cNvPicPr>
            <p:nvPr/>
          </p:nvPicPr>
          <p:blipFill>
            <a:blip r:embed="rId7" cstate="print">
              <a:lum bright="6000" contrast="6000"/>
            </a:blip>
            <a:srcRect l="32628" t="12674" r="27206" b="21722"/>
            <a:stretch>
              <a:fillRect/>
            </a:stretch>
          </p:blipFill>
          <p:spPr bwMode="auto">
            <a:xfrm>
              <a:off x="112014000" y="91782900"/>
              <a:ext cx="2286000" cy="2800350"/>
            </a:xfrm>
            <a:prstGeom prst="rect">
              <a:avLst/>
            </a:prstGeom>
            <a:noFill/>
            <a:ln w="9525" algn="ctr">
              <a:noFill/>
              <a:miter lim="800000"/>
              <a:headEnd/>
              <a:tailEnd/>
            </a:ln>
            <a:effectLst/>
          </p:spPr>
        </p:pic>
        <p:sp>
          <p:nvSpPr>
            <p:cNvPr id="72720" name="Text Box 16"/>
            <p:cNvSpPr txBox="1">
              <a:spLocks noChangeArrowheads="1"/>
            </p:cNvSpPr>
            <p:nvPr/>
          </p:nvSpPr>
          <p:spPr bwMode="auto">
            <a:xfrm>
              <a:off x="112185450" y="93497400"/>
              <a:ext cx="1828800" cy="1028700"/>
            </a:xfrm>
            <a:prstGeom prst="rect">
              <a:avLst/>
            </a:prstGeom>
            <a:no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rPr>
                <a:t>Immediate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rPr>
                <a:t>Past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rPr>
                <a:t>President</a:t>
              </a: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72721" name="Picture 17" descr="junepeggy"/>
          <p:cNvPicPr>
            <a:picLocks noChangeAspect="1" noChangeArrowheads="1"/>
          </p:cNvPicPr>
          <p:nvPr/>
        </p:nvPicPr>
        <p:blipFill>
          <a:blip r:embed="rId8"/>
          <a:srcRect/>
          <a:stretch>
            <a:fillRect/>
          </a:stretch>
        </p:blipFill>
        <p:spPr bwMode="auto">
          <a:xfrm>
            <a:off x="106165650" y="103193850"/>
            <a:ext cx="1627188" cy="1828800"/>
          </a:xfrm>
          <a:prstGeom prst="rect">
            <a:avLst/>
          </a:prstGeom>
          <a:noFill/>
          <a:ln w="9525" algn="ctr">
            <a:noFill/>
            <a:miter lim="800000"/>
            <a:headEnd/>
            <a:tailEnd/>
          </a:ln>
          <a:effectLst/>
        </p:spPr>
      </p:pic>
      <p:pic>
        <p:nvPicPr>
          <p:cNvPr id="72722" name="Picture 18" descr="0203012006b"/>
          <p:cNvPicPr>
            <a:picLocks noChangeAspect="1" noChangeArrowheads="1"/>
          </p:cNvPicPr>
          <p:nvPr/>
        </p:nvPicPr>
        <p:blipFill>
          <a:blip r:embed="rId9"/>
          <a:srcRect l="49120" t="26265" r="36653" b="48442"/>
          <a:stretch>
            <a:fillRect/>
          </a:stretch>
        </p:blipFill>
        <p:spPr bwMode="auto">
          <a:xfrm>
            <a:off x="107080050" y="94564200"/>
            <a:ext cx="1285875" cy="1714500"/>
          </a:xfrm>
          <a:prstGeom prst="rect">
            <a:avLst/>
          </a:prstGeom>
          <a:noFill/>
          <a:ln w="9525" algn="ctr">
            <a:noFill/>
            <a:miter lim="800000"/>
            <a:headEnd/>
            <a:tailEnd/>
          </a:ln>
          <a:effectLst/>
        </p:spPr>
      </p:pic>
      <p:pic>
        <p:nvPicPr>
          <p:cNvPr id="72723" name="Picture 19" descr="0925000909"/>
          <p:cNvPicPr>
            <a:picLocks noChangeAspect="1" noChangeArrowheads="1"/>
          </p:cNvPicPr>
          <p:nvPr/>
        </p:nvPicPr>
        <p:blipFill>
          <a:blip r:embed="rId10"/>
          <a:srcRect l="13889" t="9937" r="69174" b="63889"/>
          <a:stretch>
            <a:fillRect/>
          </a:stretch>
        </p:blipFill>
        <p:spPr bwMode="auto">
          <a:xfrm>
            <a:off x="110774163" y="103314500"/>
            <a:ext cx="1676400" cy="1941513"/>
          </a:xfrm>
          <a:prstGeom prst="rect">
            <a:avLst/>
          </a:prstGeom>
          <a:noFill/>
          <a:ln w="9525" algn="ctr">
            <a:noFill/>
            <a:miter lim="800000"/>
            <a:headEnd/>
            <a:tailEnd/>
          </a:ln>
          <a:effectLst/>
        </p:spPr>
      </p:pic>
      <p:grpSp>
        <p:nvGrpSpPr>
          <p:cNvPr id="72724" name="Group 20"/>
          <p:cNvGrpSpPr>
            <a:grpSpLocks/>
          </p:cNvGrpSpPr>
          <p:nvPr/>
        </p:nvGrpSpPr>
        <p:grpSpPr bwMode="auto">
          <a:xfrm>
            <a:off x="109994700" y="99193350"/>
            <a:ext cx="1543050" cy="2400300"/>
            <a:chOff x="111899700" y="99441000"/>
            <a:chExt cx="1714500" cy="2571750"/>
          </a:xfrm>
        </p:grpSpPr>
        <p:pic>
          <p:nvPicPr>
            <p:cNvPr id="72725" name="Picture 21" descr="0212011935"/>
            <p:cNvPicPr>
              <a:picLocks noChangeAspect="1" noChangeArrowheads="1"/>
            </p:cNvPicPr>
            <p:nvPr/>
          </p:nvPicPr>
          <p:blipFill>
            <a:blip r:embed="rId11"/>
            <a:srcRect l="22696" t="16237" r="56979" b="43112"/>
            <a:stretch>
              <a:fillRect/>
            </a:stretch>
          </p:blipFill>
          <p:spPr bwMode="auto">
            <a:xfrm>
              <a:off x="111899700" y="99441000"/>
              <a:ext cx="1714500" cy="2571750"/>
            </a:xfrm>
            <a:prstGeom prst="rect">
              <a:avLst/>
            </a:prstGeom>
            <a:noFill/>
            <a:ln w="9525" algn="ctr">
              <a:noFill/>
              <a:miter lim="800000"/>
              <a:headEnd/>
              <a:tailEnd/>
            </a:ln>
            <a:effectLst/>
          </p:spPr>
        </p:pic>
        <p:sp>
          <p:nvSpPr>
            <p:cNvPr id="72726" name="Text Box 22"/>
            <p:cNvSpPr txBox="1">
              <a:spLocks noChangeArrowheads="1"/>
            </p:cNvSpPr>
            <p:nvPr/>
          </p:nvSpPr>
          <p:spPr bwMode="auto">
            <a:xfrm>
              <a:off x="112128300" y="101384100"/>
              <a:ext cx="1219200" cy="457200"/>
            </a:xfrm>
            <a:prstGeom prst="rect">
              <a:avLst/>
            </a:prstGeom>
            <a:no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rPr>
                <a:t>Membership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rPr>
                <a:t>Chairman</a:t>
              </a: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72727" name="Picture 23" descr="TriptoLionsKansasGreensburg 023"/>
          <p:cNvPicPr>
            <a:picLocks noChangeAspect="1" noChangeArrowheads="1"/>
          </p:cNvPicPr>
          <p:nvPr/>
        </p:nvPicPr>
        <p:blipFill>
          <a:blip r:embed="rId12" cstate="print"/>
          <a:srcRect l="48442" t="34566" r="15651" b="32915"/>
          <a:stretch>
            <a:fillRect/>
          </a:stretch>
        </p:blipFill>
        <p:spPr bwMode="auto">
          <a:xfrm>
            <a:off x="107880150" y="103193850"/>
            <a:ext cx="1751013" cy="2114550"/>
          </a:xfrm>
          <a:prstGeom prst="rect">
            <a:avLst/>
          </a:prstGeom>
          <a:noFill/>
          <a:ln w="9525" algn="ctr">
            <a:noFill/>
            <a:miter lim="800000"/>
            <a:headEnd/>
            <a:tailEnd/>
          </a:ln>
          <a:effectLst/>
        </p:spPr>
      </p:pic>
      <p:grpSp>
        <p:nvGrpSpPr>
          <p:cNvPr id="72728" name="Group 24"/>
          <p:cNvGrpSpPr>
            <a:grpSpLocks/>
          </p:cNvGrpSpPr>
          <p:nvPr/>
        </p:nvGrpSpPr>
        <p:grpSpPr bwMode="auto">
          <a:xfrm>
            <a:off x="112280700" y="98907600"/>
            <a:ext cx="1874838" cy="2686050"/>
            <a:chOff x="112071150" y="97326450"/>
            <a:chExt cx="1875064" cy="2686050"/>
          </a:xfrm>
        </p:grpSpPr>
        <p:pic>
          <p:nvPicPr>
            <p:cNvPr id="72729" name="Picture 25" descr="166571_3796316862414_2136380113_n"/>
            <p:cNvPicPr>
              <a:picLocks noChangeAspect="1" noChangeArrowheads="1"/>
            </p:cNvPicPr>
            <p:nvPr/>
          </p:nvPicPr>
          <p:blipFill>
            <a:blip r:embed="rId13"/>
            <a:srcRect l="18750" t="26723" r="69063" b="50000"/>
            <a:stretch>
              <a:fillRect/>
            </a:stretch>
          </p:blipFill>
          <p:spPr bwMode="auto">
            <a:xfrm>
              <a:off x="112071150" y="97326450"/>
              <a:ext cx="1875064" cy="2686050"/>
            </a:xfrm>
            <a:prstGeom prst="rect">
              <a:avLst/>
            </a:prstGeom>
            <a:noFill/>
            <a:ln w="9525" algn="ctr">
              <a:noFill/>
              <a:miter lim="800000"/>
              <a:headEnd/>
              <a:tailEnd/>
            </a:ln>
          </p:spPr>
        </p:pic>
        <p:sp>
          <p:nvSpPr>
            <p:cNvPr id="72730" name="Text Box 26"/>
            <p:cNvSpPr txBox="1">
              <a:spLocks noChangeArrowheads="1"/>
            </p:cNvSpPr>
            <p:nvPr/>
          </p:nvSpPr>
          <p:spPr bwMode="auto">
            <a:xfrm>
              <a:off x="112128300" y="99555299"/>
              <a:ext cx="1771650" cy="400050"/>
            </a:xfrm>
            <a:prstGeom prst="rect">
              <a:avLst/>
            </a:prstGeom>
            <a:no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rPr>
                <a:t>Club Manager</a:t>
              </a: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72731" name="Group 27"/>
          <p:cNvGrpSpPr>
            <a:grpSpLocks/>
          </p:cNvGrpSpPr>
          <p:nvPr/>
        </p:nvGrpSpPr>
        <p:grpSpPr bwMode="auto">
          <a:xfrm>
            <a:off x="105805288" y="98513900"/>
            <a:ext cx="1943100" cy="3257550"/>
            <a:chOff x="112793930" y="100012500"/>
            <a:chExt cx="1943100" cy="3257550"/>
          </a:xfrm>
        </p:grpSpPr>
        <p:pic>
          <p:nvPicPr>
            <p:cNvPr id="72732" name="Picture 28" descr="166571_3796316862414_2136380113_n"/>
            <p:cNvPicPr>
              <a:picLocks noChangeAspect="1" noChangeArrowheads="1"/>
            </p:cNvPicPr>
            <p:nvPr/>
          </p:nvPicPr>
          <p:blipFill>
            <a:blip r:embed="rId13"/>
            <a:srcRect l="57195" t="31676" r="30548" b="40094"/>
            <a:stretch>
              <a:fillRect/>
            </a:stretch>
          </p:blipFill>
          <p:spPr bwMode="auto">
            <a:xfrm>
              <a:off x="112814100" y="100012500"/>
              <a:ext cx="1885950" cy="3257550"/>
            </a:xfrm>
            <a:prstGeom prst="rect">
              <a:avLst/>
            </a:prstGeom>
            <a:noFill/>
            <a:ln w="9525" algn="ctr">
              <a:noFill/>
              <a:miter lim="800000"/>
              <a:headEnd/>
              <a:tailEnd/>
            </a:ln>
          </p:spPr>
        </p:pic>
        <p:sp>
          <p:nvSpPr>
            <p:cNvPr id="72733" name="Text Box 29"/>
            <p:cNvSpPr txBox="1">
              <a:spLocks noChangeArrowheads="1"/>
            </p:cNvSpPr>
            <p:nvPr/>
          </p:nvSpPr>
          <p:spPr bwMode="auto">
            <a:xfrm>
              <a:off x="112793930" y="102755700"/>
              <a:ext cx="1943100" cy="312964"/>
            </a:xfrm>
            <a:prstGeom prst="rect">
              <a:avLst/>
            </a:prstGeom>
            <a:no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rPr>
                <a:t>Tail Twister</a:t>
              </a: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72734" name="Picture 30" descr="Debbie'sKansasPictures 228"/>
          <p:cNvPicPr>
            <a:picLocks noChangeAspect="1" noChangeArrowheads="1"/>
          </p:cNvPicPr>
          <p:nvPr/>
        </p:nvPicPr>
        <p:blipFill>
          <a:blip r:embed="rId14" cstate="print"/>
          <a:srcRect l="21341" t="27959" r="55623" b="43135"/>
          <a:stretch>
            <a:fillRect/>
          </a:stretch>
        </p:blipFill>
        <p:spPr bwMode="auto">
          <a:xfrm>
            <a:off x="112452150" y="103358950"/>
            <a:ext cx="1828800" cy="1720850"/>
          </a:xfrm>
          <a:prstGeom prst="rect">
            <a:avLst/>
          </a:prstGeom>
          <a:noFill/>
          <a:ln w="9525" algn="ctr">
            <a:noFill/>
            <a:miter lim="800000"/>
            <a:headEnd/>
            <a:tailEnd/>
          </a:ln>
          <a:effectLst/>
        </p:spPr>
      </p:pic>
      <p:pic>
        <p:nvPicPr>
          <p:cNvPr id="72735" name="Picture 31" descr="1332034454716"/>
          <p:cNvPicPr>
            <a:picLocks noChangeAspect="1" noChangeArrowheads="1"/>
          </p:cNvPicPr>
          <p:nvPr/>
        </p:nvPicPr>
        <p:blipFill>
          <a:blip r:embed="rId15"/>
          <a:srcRect l="39102" t="16211" r="42148" b="61914"/>
          <a:stretch>
            <a:fillRect/>
          </a:stretch>
        </p:blipFill>
        <p:spPr bwMode="auto">
          <a:xfrm>
            <a:off x="105822750" y="96678750"/>
            <a:ext cx="1771650" cy="1549400"/>
          </a:xfrm>
          <a:prstGeom prst="rect">
            <a:avLst/>
          </a:prstGeom>
          <a:noFill/>
          <a:ln w="9525" algn="ctr">
            <a:noFill/>
            <a:miter lim="800000"/>
            <a:headEnd/>
            <a:tailEnd/>
          </a:ln>
          <a:effectLst/>
        </p:spPr>
      </p:pic>
      <p:grpSp>
        <p:nvGrpSpPr>
          <p:cNvPr id="72736" name="Group 32"/>
          <p:cNvGrpSpPr>
            <a:grpSpLocks/>
          </p:cNvGrpSpPr>
          <p:nvPr/>
        </p:nvGrpSpPr>
        <p:grpSpPr bwMode="auto">
          <a:xfrm>
            <a:off x="105648125" y="94564200"/>
            <a:ext cx="1428750" cy="1771650"/>
            <a:chOff x="104070150" y="98469450"/>
            <a:chExt cx="1428750" cy="1771650"/>
          </a:xfrm>
        </p:grpSpPr>
        <p:pic>
          <p:nvPicPr>
            <p:cNvPr id="72737" name="Picture 33" descr="0616012017"/>
            <p:cNvPicPr>
              <a:picLocks noChangeAspect="1" noChangeArrowheads="1"/>
            </p:cNvPicPr>
            <p:nvPr/>
          </p:nvPicPr>
          <p:blipFill>
            <a:blip r:embed="rId2"/>
            <a:srcRect/>
            <a:stretch>
              <a:fillRect/>
            </a:stretch>
          </p:blipFill>
          <p:spPr bwMode="auto">
            <a:xfrm>
              <a:off x="104179586" y="98469450"/>
              <a:ext cx="1319314" cy="1771650"/>
            </a:xfrm>
            <a:prstGeom prst="rect">
              <a:avLst/>
            </a:prstGeom>
            <a:noFill/>
            <a:ln w="9525" algn="ctr">
              <a:noFill/>
              <a:miter lim="800000"/>
              <a:headEnd/>
              <a:tailEnd/>
            </a:ln>
            <a:effectLst/>
          </p:spPr>
        </p:pic>
        <p:sp>
          <p:nvSpPr>
            <p:cNvPr id="72738" name="Text Box 34"/>
            <p:cNvSpPr txBox="1">
              <a:spLocks noChangeArrowheads="1"/>
            </p:cNvSpPr>
            <p:nvPr/>
          </p:nvSpPr>
          <p:spPr bwMode="auto">
            <a:xfrm>
              <a:off x="104070150" y="99841050"/>
              <a:ext cx="1428750" cy="342900"/>
            </a:xfrm>
            <a:prstGeom prst="rect">
              <a:avLst/>
            </a:prstGeom>
            <a:no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rPr>
                <a:t>First Vice</a:t>
              </a: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72739" name="Picture 35" descr="0304001836b"/>
          <p:cNvPicPr>
            <a:picLocks noChangeAspect="1" noChangeArrowheads="1"/>
          </p:cNvPicPr>
          <p:nvPr/>
        </p:nvPicPr>
        <p:blipFill>
          <a:blip r:embed="rId3" cstate="print"/>
          <a:srcRect l="30013" t="8757" r="34079" b="51100"/>
          <a:stretch>
            <a:fillRect/>
          </a:stretch>
        </p:blipFill>
        <p:spPr bwMode="auto">
          <a:xfrm>
            <a:off x="108108750" y="99193350"/>
            <a:ext cx="1533525" cy="2286000"/>
          </a:xfrm>
          <a:prstGeom prst="rect">
            <a:avLst/>
          </a:prstGeom>
          <a:noFill/>
          <a:ln w="9525" algn="ctr">
            <a:noFill/>
            <a:miter lim="800000"/>
            <a:headEnd/>
            <a:tailEnd/>
          </a:ln>
          <a:effectLst/>
        </p:spPr>
      </p:pic>
      <p:grpSp>
        <p:nvGrpSpPr>
          <p:cNvPr id="72740" name="Group 36"/>
          <p:cNvGrpSpPr>
            <a:grpSpLocks/>
          </p:cNvGrpSpPr>
          <p:nvPr/>
        </p:nvGrpSpPr>
        <p:grpSpPr bwMode="auto">
          <a:xfrm>
            <a:off x="108088113" y="96939100"/>
            <a:ext cx="1543050" cy="1943100"/>
            <a:chOff x="107935597" y="96786481"/>
            <a:chExt cx="1543050" cy="1943100"/>
          </a:xfrm>
        </p:grpSpPr>
        <p:pic>
          <p:nvPicPr>
            <p:cNvPr id="72741" name="Picture 37" descr="0616012017a"/>
            <p:cNvPicPr>
              <a:picLocks noChangeAspect="1" noChangeArrowheads="1"/>
            </p:cNvPicPr>
            <p:nvPr/>
          </p:nvPicPr>
          <p:blipFill>
            <a:blip r:embed="rId4"/>
            <a:srcRect/>
            <a:stretch>
              <a:fillRect/>
            </a:stretch>
          </p:blipFill>
          <p:spPr bwMode="auto">
            <a:xfrm>
              <a:off x="107935597" y="96786481"/>
              <a:ext cx="1543050" cy="1943100"/>
            </a:xfrm>
            <a:prstGeom prst="rect">
              <a:avLst/>
            </a:prstGeom>
            <a:noFill/>
            <a:ln w="9525" algn="ctr">
              <a:noFill/>
              <a:miter lim="800000"/>
              <a:headEnd/>
              <a:tailEnd/>
            </a:ln>
            <a:effectLst/>
          </p:spPr>
        </p:pic>
        <p:sp>
          <p:nvSpPr>
            <p:cNvPr id="72742" name="Text Box 38"/>
            <p:cNvSpPr txBox="1">
              <a:spLocks noChangeArrowheads="1"/>
            </p:cNvSpPr>
            <p:nvPr/>
          </p:nvSpPr>
          <p:spPr bwMode="auto">
            <a:xfrm>
              <a:off x="108127800" y="98126550"/>
              <a:ext cx="1195927" cy="402021"/>
            </a:xfrm>
            <a:prstGeom prst="rect">
              <a:avLst/>
            </a:prstGeom>
            <a:no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rPr>
                <a:t>Secretary</a:t>
              </a: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72744" name="Picture 40" descr="0616012018a"/>
          <p:cNvPicPr>
            <a:picLocks noChangeAspect="1" noChangeArrowheads="1"/>
          </p:cNvPicPr>
          <p:nvPr/>
        </p:nvPicPr>
        <p:blipFill>
          <a:blip r:embed="rId5"/>
          <a:srcRect/>
          <a:stretch>
            <a:fillRect/>
          </a:stretch>
        </p:blipFill>
        <p:spPr bwMode="auto">
          <a:xfrm>
            <a:off x="109575600" y="93878400"/>
            <a:ext cx="1566863" cy="2171700"/>
          </a:xfrm>
          <a:prstGeom prst="rect">
            <a:avLst/>
          </a:prstGeom>
          <a:noFill/>
          <a:ln w="9525" algn="ctr">
            <a:noFill/>
            <a:miter lim="800000"/>
            <a:headEnd/>
            <a:tailEnd/>
          </a:ln>
          <a:effectLst/>
        </p:spPr>
      </p:pic>
      <p:grpSp>
        <p:nvGrpSpPr>
          <p:cNvPr id="72745" name="Group 41"/>
          <p:cNvGrpSpPr>
            <a:grpSpLocks/>
          </p:cNvGrpSpPr>
          <p:nvPr/>
        </p:nvGrpSpPr>
        <p:grpSpPr bwMode="auto">
          <a:xfrm>
            <a:off x="112166400" y="95965963"/>
            <a:ext cx="1946275" cy="2343150"/>
            <a:chOff x="111328200" y="103555800"/>
            <a:chExt cx="1945958" cy="2343150"/>
          </a:xfrm>
        </p:grpSpPr>
        <p:pic>
          <p:nvPicPr>
            <p:cNvPr id="72746" name="Picture 42" descr="0616012019"/>
            <p:cNvPicPr>
              <a:picLocks noChangeAspect="1" noChangeArrowheads="1"/>
            </p:cNvPicPr>
            <p:nvPr/>
          </p:nvPicPr>
          <p:blipFill>
            <a:blip r:embed="rId6"/>
            <a:srcRect/>
            <a:stretch>
              <a:fillRect/>
            </a:stretch>
          </p:blipFill>
          <p:spPr bwMode="auto">
            <a:xfrm>
              <a:off x="111328200" y="103555800"/>
              <a:ext cx="1945958" cy="2343150"/>
            </a:xfrm>
            <a:prstGeom prst="rect">
              <a:avLst/>
            </a:prstGeom>
            <a:noFill/>
            <a:ln w="9525" algn="ctr">
              <a:noFill/>
              <a:miter lim="800000"/>
              <a:headEnd/>
              <a:tailEnd/>
            </a:ln>
            <a:effectLst/>
          </p:spPr>
        </p:pic>
        <p:sp>
          <p:nvSpPr>
            <p:cNvPr id="72747" name="Text Box 43"/>
            <p:cNvSpPr txBox="1">
              <a:spLocks noChangeArrowheads="1"/>
            </p:cNvSpPr>
            <p:nvPr/>
          </p:nvSpPr>
          <p:spPr bwMode="auto">
            <a:xfrm>
              <a:off x="111556800" y="105498900"/>
              <a:ext cx="1295400" cy="304800"/>
            </a:xfrm>
            <a:prstGeom prst="rect">
              <a:avLst/>
            </a:prstGeom>
            <a:no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rPr>
                <a:t>Bar Manager</a:t>
              </a: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72748" name="Group 44"/>
          <p:cNvGrpSpPr>
            <a:grpSpLocks/>
          </p:cNvGrpSpPr>
          <p:nvPr/>
        </p:nvGrpSpPr>
        <p:grpSpPr bwMode="auto">
          <a:xfrm>
            <a:off x="112166400" y="92151200"/>
            <a:ext cx="2286000" cy="2800350"/>
            <a:chOff x="112014000" y="91782900"/>
            <a:chExt cx="2286000" cy="2800350"/>
          </a:xfrm>
        </p:grpSpPr>
        <p:pic>
          <p:nvPicPr>
            <p:cNvPr id="72749" name="Picture 45" descr="0616012016"/>
            <p:cNvPicPr>
              <a:picLocks noChangeAspect="1" noChangeArrowheads="1"/>
            </p:cNvPicPr>
            <p:nvPr/>
          </p:nvPicPr>
          <p:blipFill>
            <a:blip r:embed="rId7" cstate="print">
              <a:lum bright="6000" contrast="6000"/>
            </a:blip>
            <a:srcRect l="32628" t="12674" r="27206" b="21722"/>
            <a:stretch>
              <a:fillRect/>
            </a:stretch>
          </p:blipFill>
          <p:spPr bwMode="auto">
            <a:xfrm>
              <a:off x="112014000" y="91782900"/>
              <a:ext cx="2286000" cy="2800350"/>
            </a:xfrm>
            <a:prstGeom prst="rect">
              <a:avLst/>
            </a:prstGeom>
            <a:noFill/>
            <a:ln w="9525" algn="ctr">
              <a:noFill/>
              <a:miter lim="800000"/>
              <a:headEnd/>
              <a:tailEnd/>
            </a:ln>
            <a:effectLst/>
          </p:spPr>
        </p:pic>
        <p:sp>
          <p:nvSpPr>
            <p:cNvPr id="72750" name="Text Box 46"/>
            <p:cNvSpPr txBox="1">
              <a:spLocks noChangeArrowheads="1"/>
            </p:cNvSpPr>
            <p:nvPr/>
          </p:nvSpPr>
          <p:spPr bwMode="auto">
            <a:xfrm>
              <a:off x="112185450" y="93497400"/>
              <a:ext cx="1828800" cy="1028700"/>
            </a:xfrm>
            <a:prstGeom prst="rect">
              <a:avLst/>
            </a:prstGeom>
            <a:no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rPr>
                <a:t>Immediate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rPr>
                <a:t>Past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rPr>
                <a:t>President</a:t>
              </a: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72751" name="Picture 47" descr="junepeggy"/>
          <p:cNvPicPr>
            <a:picLocks noChangeAspect="1" noChangeArrowheads="1"/>
          </p:cNvPicPr>
          <p:nvPr/>
        </p:nvPicPr>
        <p:blipFill>
          <a:blip r:embed="rId8"/>
          <a:srcRect/>
          <a:stretch>
            <a:fillRect/>
          </a:stretch>
        </p:blipFill>
        <p:spPr bwMode="auto">
          <a:xfrm>
            <a:off x="106165650" y="103193850"/>
            <a:ext cx="1627188" cy="1828800"/>
          </a:xfrm>
          <a:prstGeom prst="rect">
            <a:avLst/>
          </a:prstGeom>
          <a:noFill/>
          <a:ln w="9525" algn="ctr">
            <a:noFill/>
            <a:miter lim="800000"/>
            <a:headEnd/>
            <a:tailEnd/>
          </a:ln>
          <a:effectLst/>
        </p:spPr>
      </p:pic>
      <p:pic>
        <p:nvPicPr>
          <p:cNvPr id="72752" name="Picture 48" descr="0203012006b"/>
          <p:cNvPicPr>
            <a:picLocks noChangeAspect="1" noChangeArrowheads="1"/>
          </p:cNvPicPr>
          <p:nvPr/>
        </p:nvPicPr>
        <p:blipFill>
          <a:blip r:embed="rId9"/>
          <a:srcRect l="49120" t="26265" r="36653" b="48442"/>
          <a:stretch>
            <a:fillRect/>
          </a:stretch>
        </p:blipFill>
        <p:spPr bwMode="auto">
          <a:xfrm>
            <a:off x="107823000" y="94792800"/>
            <a:ext cx="1285875" cy="1714500"/>
          </a:xfrm>
          <a:prstGeom prst="rect">
            <a:avLst/>
          </a:prstGeom>
          <a:noFill/>
          <a:ln w="9525" algn="ctr">
            <a:noFill/>
            <a:miter lim="800000"/>
            <a:headEnd/>
            <a:tailEnd/>
          </a:ln>
          <a:effectLst/>
        </p:spPr>
      </p:pic>
      <p:pic>
        <p:nvPicPr>
          <p:cNvPr id="72753" name="Picture 49" descr="0925000909"/>
          <p:cNvPicPr>
            <a:picLocks noChangeAspect="1" noChangeArrowheads="1"/>
          </p:cNvPicPr>
          <p:nvPr/>
        </p:nvPicPr>
        <p:blipFill>
          <a:blip r:embed="rId10"/>
          <a:srcRect l="13889" t="9937" r="69174" b="63889"/>
          <a:stretch>
            <a:fillRect/>
          </a:stretch>
        </p:blipFill>
        <p:spPr bwMode="auto">
          <a:xfrm>
            <a:off x="110774163" y="103314500"/>
            <a:ext cx="1676400" cy="1941513"/>
          </a:xfrm>
          <a:prstGeom prst="rect">
            <a:avLst/>
          </a:prstGeom>
          <a:noFill/>
          <a:ln w="9525" algn="ctr">
            <a:noFill/>
            <a:miter lim="800000"/>
            <a:headEnd/>
            <a:tailEnd/>
          </a:ln>
          <a:effectLst/>
        </p:spPr>
      </p:pic>
      <p:grpSp>
        <p:nvGrpSpPr>
          <p:cNvPr id="72754" name="Group 50"/>
          <p:cNvGrpSpPr>
            <a:grpSpLocks/>
          </p:cNvGrpSpPr>
          <p:nvPr/>
        </p:nvGrpSpPr>
        <p:grpSpPr bwMode="auto">
          <a:xfrm>
            <a:off x="109994700" y="99193350"/>
            <a:ext cx="1543050" cy="2400300"/>
            <a:chOff x="111899700" y="99441000"/>
            <a:chExt cx="1714500" cy="2571750"/>
          </a:xfrm>
        </p:grpSpPr>
        <p:pic>
          <p:nvPicPr>
            <p:cNvPr id="72755" name="Picture 51" descr="0212011935"/>
            <p:cNvPicPr>
              <a:picLocks noChangeAspect="1" noChangeArrowheads="1"/>
            </p:cNvPicPr>
            <p:nvPr/>
          </p:nvPicPr>
          <p:blipFill>
            <a:blip r:embed="rId11"/>
            <a:srcRect l="22696" t="16237" r="56979" b="43112"/>
            <a:stretch>
              <a:fillRect/>
            </a:stretch>
          </p:blipFill>
          <p:spPr bwMode="auto">
            <a:xfrm>
              <a:off x="111899700" y="99441000"/>
              <a:ext cx="1714500" cy="2571750"/>
            </a:xfrm>
            <a:prstGeom prst="rect">
              <a:avLst/>
            </a:prstGeom>
            <a:noFill/>
            <a:ln w="9525" algn="ctr">
              <a:noFill/>
              <a:miter lim="800000"/>
              <a:headEnd/>
              <a:tailEnd/>
            </a:ln>
            <a:effectLst/>
          </p:spPr>
        </p:pic>
        <p:sp>
          <p:nvSpPr>
            <p:cNvPr id="72756" name="Text Box 52"/>
            <p:cNvSpPr txBox="1">
              <a:spLocks noChangeArrowheads="1"/>
            </p:cNvSpPr>
            <p:nvPr/>
          </p:nvSpPr>
          <p:spPr bwMode="auto">
            <a:xfrm>
              <a:off x="112128300" y="101384100"/>
              <a:ext cx="1219200" cy="457200"/>
            </a:xfrm>
            <a:prstGeom prst="rect">
              <a:avLst/>
            </a:prstGeom>
            <a:no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rPr>
                <a:t>Membership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rPr>
                <a:t>Chairman</a:t>
              </a: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72757" name="Picture 53" descr="TriptoLionsKansasGreensburg 023"/>
          <p:cNvPicPr>
            <a:picLocks noChangeAspect="1" noChangeArrowheads="1"/>
          </p:cNvPicPr>
          <p:nvPr/>
        </p:nvPicPr>
        <p:blipFill>
          <a:blip r:embed="rId12" cstate="print"/>
          <a:srcRect l="48442" t="34566" r="15651" b="32915"/>
          <a:stretch>
            <a:fillRect/>
          </a:stretch>
        </p:blipFill>
        <p:spPr bwMode="auto">
          <a:xfrm>
            <a:off x="107880150" y="103193850"/>
            <a:ext cx="1751013" cy="2114550"/>
          </a:xfrm>
          <a:prstGeom prst="rect">
            <a:avLst/>
          </a:prstGeom>
          <a:noFill/>
          <a:ln w="9525" algn="ctr">
            <a:noFill/>
            <a:miter lim="800000"/>
            <a:headEnd/>
            <a:tailEnd/>
          </a:ln>
          <a:effectLst/>
        </p:spPr>
      </p:pic>
      <p:grpSp>
        <p:nvGrpSpPr>
          <p:cNvPr id="72758" name="Group 54"/>
          <p:cNvGrpSpPr>
            <a:grpSpLocks/>
          </p:cNvGrpSpPr>
          <p:nvPr/>
        </p:nvGrpSpPr>
        <p:grpSpPr bwMode="auto">
          <a:xfrm>
            <a:off x="112280700" y="98907600"/>
            <a:ext cx="1874838" cy="2686050"/>
            <a:chOff x="112071150" y="97326450"/>
            <a:chExt cx="1875064" cy="2686050"/>
          </a:xfrm>
        </p:grpSpPr>
        <p:pic>
          <p:nvPicPr>
            <p:cNvPr id="72759" name="Picture 55" descr="166571_3796316862414_2136380113_n"/>
            <p:cNvPicPr>
              <a:picLocks noChangeAspect="1" noChangeArrowheads="1"/>
            </p:cNvPicPr>
            <p:nvPr/>
          </p:nvPicPr>
          <p:blipFill>
            <a:blip r:embed="rId13"/>
            <a:srcRect l="18750" t="26723" r="69063" b="50000"/>
            <a:stretch>
              <a:fillRect/>
            </a:stretch>
          </p:blipFill>
          <p:spPr bwMode="auto">
            <a:xfrm>
              <a:off x="112071150" y="97326450"/>
              <a:ext cx="1875064" cy="2686050"/>
            </a:xfrm>
            <a:prstGeom prst="rect">
              <a:avLst/>
            </a:prstGeom>
            <a:noFill/>
            <a:ln w="9525" algn="ctr">
              <a:noFill/>
              <a:miter lim="800000"/>
              <a:headEnd/>
              <a:tailEnd/>
            </a:ln>
          </p:spPr>
        </p:pic>
        <p:sp>
          <p:nvSpPr>
            <p:cNvPr id="72760" name="Text Box 56"/>
            <p:cNvSpPr txBox="1">
              <a:spLocks noChangeArrowheads="1"/>
            </p:cNvSpPr>
            <p:nvPr/>
          </p:nvSpPr>
          <p:spPr bwMode="auto">
            <a:xfrm>
              <a:off x="112128300" y="99555299"/>
              <a:ext cx="1771650" cy="400050"/>
            </a:xfrm>
            <a:prstGeom prst="rect">
              <a:avLst/>
            </a:prstGeom>
            <a:no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rPr>
                <a:t>Club Manager</a:t>
              </a: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72761" name="Group 57"/>
          <p:cNvGrpSpPr>
            <a:grpSpLocks/>
          </p:cNvGrpSpPr>
          <p:nvPr/>
        </p:nvGrpSpPr>
        <p:grpSpPr bwMode="auto">
          <a:xfrm>
            <a:off x="105805288" y="98513900"/>
            <a:ext cx="1943100" cy="3257550"/>
            <a:chOff x="112793930" y="100012500"/>
            <a:chExt cx="1943100" cy="3257550"/>
          </a:xfrm>
        </p:grpSpPr>
        <p:pic>
          <p:nvPicPr>
            <p:cNvPr id="72762" name="Picture 58" descr="166571_3796316862414_2136380113_n"/>
            <p:cNvPicPr>
              <a:picLocks noChangeAspect="1" noChangeArrowheads="1"/>
            </p:cNvPicPr>
            <p:nvPr/>
          </p:nvPicPr>
          <p:blipFill>
            <a:blip r:embed="rId13"/>
            <a:srcRect l="57195" t="31676" r="30548" b="40094"/>
            <a:stretch>
              <a:fillRect/>
            </a:stretch>
          </p:blipFill>
          <p:spPr bwMode="auto">
            <a:xfrm>
              <a:off x="112814100" y="100012500"/>
              <a:ext cx="1885950" cy="3257550"/>
            </a:xfrm>
            <a:prstGeom prst="rect">
              <a:avLst/>
            </a:prstGeom>
            <a:noFill/>
            <a:ln w="9525" algn="ctr">
              <a:noFill/>
              <a:miter lim="800000"/>
              <a:headEnd/>
              <a:tailEnd/>
            </a:ln>
          </p:spPr>
        </p:pic>
        <p:sp>
          <p:nvSpPr>
            <p:cNvPr id="72763" name="Text Box 59"/>
            <p:cNvSpPr txBox="1">
              <a:spLocks noChangeArrowheads="1"/>
            </p:cNvSpPr>
            <p:nvPr/>
          </p:nvSpPr>
          <p:spPr bwMode="auto">
            <a:xfrm>
              <a:off x="112793930" y="102755700"/>
              <a:ext cx="1943100" cy="312964"/>
            </a:xfrm>
            <a:prstGeom prst="rect">
              <a:avLst/>
            </a:prstGeom>
            <a:no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rPr>
                <a:t>Tail Twister</a:t>
              </a: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72764" name="Picture 60" descr="Debbie'sKansasPictures 228"/>
          <p:cNvPicPr>
            <a:picLocks noChangeAspect="1" noChangeArrowheads="1"/>
          </p:cNvPicPr>
          <p:nvPr/>
        </p:nvPicPr>
        <p:blipFill>
          <a:blip r:embed="rId14" cstate="print"/>
          <a:srcRect l="21341" t="27959" r="55623" b="43135"/>
          <a:stretch>
            <a:fillRect/>
          </a:stretch>
        </p:blipFill>
        <p:spPr bwMode="auto">
          <a:xfrm>
            <a:off x="112452150" y="103358950"/>
            <a:ext cx="1828800" cy="1720850"/>
          </a:xfrm>
          <a:prstGeom prst="rect">
            <a:avLst/>
          </a:prstGeom>
          <a:noFill/>
          <a:ln w="9525" algn="ctr">
            <a:noFill/>
            <a:miter lim="800000"/>
            <a:headEnd/>
            <a:tailEnd/>
          </a:ln>
          <a:effectLst/>
        </p:spPr>
      </p:pic>
      <p:pic>
        <p:nvPicPr>
          <p:cNvPr id="72765" name="Picture 61" descr="1332034454716"/>
          <p:cNvPicPr>
            <a:picLocks noChangeAspect="1" noChangeArrowheads="1"/>
          </p:cNvPicPr>
          <p:nvPr/>
        </p:nvPicPr>
        <p:blipFill>
          <a:blip r:embed="rId15"/>
          <a:srcRect l="39102" t="16211" r="42148" b="61914"/>
          <a:stretch>
            <a:fillRect/>
          </a:stretch>
        </p:blipFill>
        <p:spPr bwMode="auto">
          <a:xfrm>
            <a:off x="105822750" y="96678750"/>
            <a:ext cx="1771650" cy="1549400"/>
          </a:xfrm>
          <a:prstGeom prst="rect">
            <a:avLst/>
          </a:prstGeom>
          <a:noFill/>
          <a:ln w="9525" algn="ctr">
            <a:noFill/>
            <a:miter lim="800000"/>
            <a:headEnd/>
            <a:tailEnd/>
          </a:ln>
          <a:effectLst/>
        </p:spPr>
      </p:pic>
      <p:pic>
        <p:nvPicPr>
          <p:cNvPr id="64" name="Picture 9" descr="TurkeyTrots"/>
          <p:cNvPicPr>
            <a:picLocks noChangeAspect="1" noChangeArrowheads="1"/>
          </p:cNvPicPr>
          <p:nvPr/>
        </p:nvPicPr>
        <p:blipFill>
          <a:blip r:embed="rId16"/>
          <a:srcRect/>
          <a:stretch>
            <a:fillRect/>
          </a:stretch>
        </p:blipFill>
        <p:spPr bwMode="auto">
          <a:xfrm>
            <a:off x="103784400" y="71475600"/>
            <a:ext cx="1824037" cy="2686050"/>
          </a:xfrm>
          <a:prstGeom prst="rect">
            <a:avLst/>
          </a:prstGeom>
          <a:noFill/>
          <a:ln w="9525" algn="ctr">
            <a:noFill/>
            <a:miter lim="800000"/>
            <a:headEnd/>
            <a:tailEnd/>
          </a:ln>
          <a:effectLst/>
        </p:spPr>
      </p:pic>
      <p:pic>
        <p:nvPicPr>
          <p:cNvPr id="65" name="Picture 39" descr="TurkeyTrots"/>
          <p:cNvPicPr>
            <a:picLocks noChangeAspect="1" noChangeArrowheads="1"/>
          </p:cNvPicPr>
          <p:nvPr/>
        </p:nvPicPr>
        <p:blipFill>
          <a:blip r:embed="rId16"/>
          <a:srcRect/>
          <a:stretch>
            <a:fillRect/>
          </a:stretch>
        </p:blipFill>
        <p:spPr bwMode="auto">
          <a:xfrm>
            <a:off x="101803200" y="71399400"/>
            <a:ext cx="1824037" cy="2686050"/>
          </a:xfrm>
          <a:prstGeom prst="rect">
            <a:avLst/>
          </a:prstGeom>
          <a:noFill/>
          <a:ln w="9525" algn="ctr">
            <a:noFill/>
            <a:miter lim="800000"/>
            <a:headEnd/>
            <a:tailEnd/>
          </a:ln>
          <a:effectLst/>
        </p:spPr>
      </p:pic>
      <p:pic>
        <p:nvPicPr>
          <p:cNvPr id="66" name="Picture 9" descr="TurkeyTrots"/>
          <p:cNvPicPr>
            <a:picLocks noChangeAspect="1" noChangeArrowheads="1"/>
          </p:cNvPicPr>
          <p:nvPr/>
        </p:nvPicPr>
        <p:blipFill>
          <a:blip r:embed="rId16"/>
          <a:srcRect/>
          <a:stretch>
            <a:fillRect/>
          </a:stretch>
        </p:blipFill>
        <p:spPr bwMode="auto">
          <a:xfrm>
            <a:off x="103936800" y="71628000"/>
            <a:ext cx="1824037" cy="2686050"/>
          </a:xfrm>
          <a:prstGeom prst="rect">
            <a:avLst/>
          </a:prstGeom>
          <a:noFill/>
          <a:ln w="9525" algn="ctr">
            <a:noFill/>
            <a:miter lim="800000"/>
            <a:headEnd/>
            <a:tailEnd/>
          </a:ln>
          <a:effectLst/>
        </p:spPr>
      </p:pic>
      <p:pic>
        <p:nvPicPr>
          <p:cNvPr id="67" name="Picture 39" descr="TurkeyTrots"/>
          <p:cNvPicPr>
            <a:picLocks noChangeAspect="1" noChangeArrowheads="1"/>
          </p:cNvPicPr>
          <p:nvPr/>
        </p:nvPicPr>
        <p:blipFill>
          <a:blip r:embed="rId16"/>
          <a:srcRect/>
          <a:stretch>
            <a:fillRect/>
          </a:stretch>
        </p:blipFill>
        <p:spPr bwMode="auto">
          <a:xfrm>
            <a:off x="100584000" y="68961000"/>
            <a:ext cx="1824037" cy="2686050"/>
          </a:xfrm>
          <a:prstGeom prst="rect">
            <a:avLst/>
          </a:prstGeom>
          <a:noFill/>
          <a:ln w="9525" algn="ctr">
            <a:noFill/>
            <a:miter lim="800000"/>
            <a:headEnd/>
            <a:tailEnd/>
          </a:ln>
          <a:effectLst/>
        </p:spPr>
      </p:pic>
      <p:pic>
        <p:nvPicPr>
          <p:cNvPr id="3074"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4400" y="275896"/>
            <a:ext cx="4957813" cy="64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ED98437-FCFA-4563-80C4-A5279AC502EE}" type="slidenum">
              <a:rPr lang="en-US" smtClean="0"/>
              <a:pPr/>
              <a:t>14</a:t>
            </a:fld>
            <a:endParaRPr lang="en-US" smtClean="0"/>
          </a:p>
        </p:txBody>
      </p:sp>
      <p:pic>
        <p:nvPicPr>
          <p:cNvPr id="20483" name="Picture 2" descr="1_Cool"/>
          <p:cNvPicPr>
            <a:picLocks noChangeAspect="1" noChangeArrowheads="1"/>
          </p:cNvPicPr>
          <p:nvPr/>
        </p:nvPicPr>
        <p:blipFill>
          <a:blip r:embed="rId3"/>
          <a:srcRect/>
          <a:stretch>
            <a:fillRect/>
          </a:stretch>
        </p:blipFill>
        <p:spPr bwMode="auto">
          <a:xfrm>
            <a:off x="7467600" y="1524000"/>
            <a:ext cx="1298575" cy="1828800"/>
          </a:xfrm>
          <a:prstGeom prst="rect">
            <a:avLst/>
          </a:prstGeom>
          <a:noFill/>
          <a:ln w="9525">
            <a:noFill/>
            <a:miter lim="800000"/>
            <a:headEnd/>
            <a:tailEnd/>
          </a:ln>
        </p:spPr>
      </p:pic>
      <p:sp>
        <p:nvSpPr>
          <p:cNvPr id="20484" name="Line 4"/>
          <p:cNvSpPr>
            <a:spLocks noChangeShapeType="1"/>
          </p:cNvSpPr>
          <p:nvPr/>
        </p:nvSpPr>
        <p:spPr bwMode="auto">
          <a:xfrm>
            <a:off x="533400" y="1219200"/>
            <a:ext cx="8229600" cy="0"/>
          </a:xfrm>
          <a:prstGeom prst="line">
            <a:avLst/>
          </a:prstGeom>
          <a:noFill/>
          <a:ln w="38100">
            <a:solidFill>
              <a:srgbClr val="9933FF"/>
            </a:solidFill>
            <a:round/>
            <a:headEnd/>
            <a:tailEnd/>
          </a:ln>
        </p:spPr>
        <p:txBody>
          <a:bodyPr/>
          <a:lstStyle/>
          <a:p>
            <a:endParaRPr lang="en-US"/>
          </a:p>
        </p:txBody>
      </p:sp>
      <p:sp>
        <p:nvSpPr>
          <p:cNvPr id="20485" name="Text Box 6"/>
          <p:cNvSpPr txBox="1">
            <a:spLocks noChangeArrowheads="1"/>
          </p:cNvSpPr>
          <p:nvPr/>
        </p:nvSpPr>
        <p:spPr bwMode="auto">
          <a:xfrm>
            <a:off x="4419600" y="6248400"/>
            <a:ext cx="4724400" cy="336550"/>
          </a:xfrm>
          <a:prstGeom prst="rect">
            <a:avLst/>
          </a:prstGeom>
          <a:noFill/>
          <a:ln w="9525">
            <a:noFill/>
            <a:miter lim="800000"/>
            <a:headEnd/>
            <a:tailEnd/>
          </a:ln>
        </p:spPr>
        <p:txBody>
          <a:bodyPr>
            <a:spAutoFit/>
          </a:bodyPr>
          <a:lstStyle/>
          <a:p>
            <a:pPr>
              <a:spcBef>
                <a:spcPct val="50000"/>
              </a:spcBef>
            </a:pPr>
            <a:r>
              <a:rPr lang="en-US" sz="1600" dirty="0">
                <a:latin typeface="Arial" charset="0"/>
              </a:rPr>
              <a:t>Loma Rica Foothill Lions Orientation </a:t>
            </a:r>
            <a:r>
              <a:rPr lang="en-US" sz="1600" dirty="0" smtClean="0">
                <a:latin typeface="Arial" charset="0"/>
              </a:rPr>
              <a:t>2016/2017</a:t>
            </a:r>
            <a:endParaRPr lang="en-US" sz="1600" dirty="0">
              <a:latin typeface="Arial" charset="0"/>
            </a:endParaRPr>
          </a:p>
        </p:txBody>
      </p:sp>
      <p:sp>
        <p:nvSpPr>
          <p:cNvPr id="20486" name="Line 8"/>
          <p:cNvSpPr>
            <a:spLocks noChangeShapeType="1"/>
          </p:cNvSpPr>
          <p:nvPr/>
        </p:nvSpPr>
        <p:spPr bwMode="auto">
          <a:xfrm>
            <a:off x="4800600" y="6172200"/>
            <a:ext cx="3581400" cy="0"/>
          </a:xfrm>
          <a:prstGeom prst="line">
            <a:avLst/>
          </a:prstGeom>
          <a:noFill/>
          <a:ln w="9525">
            <a:solidFill>
              <a:schemeClr val="tx1"/>
            </a:solidFill>
            <a:round/>
            <a:headEnd/>
            <a:tailEnd/>
          </a:ln>
        </p:spPr>
        <p:txBody>
          <a:bodyPr/>
          <a:lstStyle/>
          <a:p>
            <a:endParaRPr lang="en-US"/>
          </a:p>
        </p:txBody>
      </p:sp>
      <p:sp>
        <p:nvSpPr>
          <p:cNvPr id="20487" name="Text Box 9"/>
          <p:cNvSpPr txBox="1">
            <a:spLocks noChangeArrowheads="1"/>
          </p:cNvSpPr>
          <p:nvPr/>
        </p:nvSpPr>
        <p:spPr bwMode="auto">
          <a:xfrm>
            <a:off x="304800" y="6324600"/>
            <a:ext cx="6096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20488" name="Text Box 10"/>
          <p:cNvSpPr txBox="1">
            <a:spLocks noChangeArrowheads="1"/>
          </p:cNvSpPr>
          <p:nvPr/>
        </p:nvSpPr>
        <p:spPr bwMode="auto">
          <a:xfrm>
            <a:off x="381000" y="533400"/>
            <a:ext cx="8305800" cy="579438"/>
          </a:xfrm>
          <a:prstGeom prst="rect">
            <a:avLst/>
          </a:prstGeom>
          <a:noFill/>
          <a:ln w="9525">
            <a:noFill/>
            <a:miter lim="800000"/>
            <a:headEnd/>
            <a:tailEnd/>
          </a:ln>
        </p:spPr>
        <p:txBody>
          <a:bodyPr>
            <a:spAutoFit/>
          </a:bodyPr>
          <a:lstStyle/>
          <a:p>
            <a:pPr algn="ctr">
              <a:spcBef>
                <a:spcPct val="50000"/>
              </a:spcBef>
            </a:pPr>
            <a:r>
              <a:rPr lang="en-US" sz="3200" b="1">
                <a:solidFill>
                  <a:srgbClr val="333399"/>
                </a:solidFill>
              </a:rPr>
              <a:t>   </a:t>
            </a:r>
            <a:r>
              <a:rPr lang="en-US" sz="3200" b="1" u="sng"/>
              <a:t>Foothill Lions Club</a:t>
            </a:r>
          </a:p>
        </p:txBody>
      </p:sp>
      <p:sp>
        <p:nvSpPr>
          <p:cNvPr id="20489" name="Text Box 11"/>
          <p:cNvSpPr txBox="1">
            <a:spLocks noChangeArrowheads="1"/>
          </p:cNvSpPr>
          <p:nvPr/>
        </p:nvSpPr>
        <p:spPr bwMode="auto">
          <a:xfrm>
            <a:off x="762000" y="2590800"/>
            <a:ext cx="6705600" cy="2678113"/>
          </a:xfrm>
          <a:prstGeom prst="rect">
            <a:avLst/>
          </a:prstGeom>
          <a:noFill/>
          <a:ln w="9525">
            <a:noFill/>
            <a:miter lim="800000"/>
            <a:headEnd/>
            <a:tailEnd/>
          </a:ln>
        </p:spPr>
        <p:txBody>
          <a:bodyPr>
            <a:spAutoFit/>
          </a:bodyPr>
          <a:lstStyle/>
          <a:p>
            <a:pPr>
              <a:spcBef>
                <a:spcPct val="50000"/>
              </a:spcBef>
            </a:pPr>
            <a:r>
              <a:rPr lang="en-US" b="1">
                <a:latin typeface="Arial" charset="0"/>
              </a:rPr>
              <a:t>Dinner Meetings:</a:t>
            </a:r>
          </a:p>
          <a:p>
            <a:pPr>
              <a:spcBef>
                <a:spcPct val="50000"/>
              </a:spcBef>
            </a:pPr>
            <a:r>
              <a:rPr lang="en-US" b="1">
                <a:latin typeface="Arial" charset="0"/>
              </a:rPr>
              <a:t>  1</a:t>
            </a:r>
            <a:r>
              <a:rPr lang="en-US" b="1" baseline="30000">
                <a:latin typeface="Arial" charset="0"/>
              </a:rPr>
              <a:t>st</a:t>
            </a:r>
            <a:r>
              <a:rPr lang="en-US" b="1">
                <a:latin typeface="Arial" charset="0"/>
              </a:rPr>
              <a:t> and  3</a:t>
            </a:r>
            <a:r>
              <a:rPr lang="en-US" b="1" baseline="30000">
                <a:latin typeface="Arial" charset="0"/>
              </a:rPr>
              <a:t>rd</a:t>
            </a:r>
            <a:r>
              <a:rPr lang="en-US" b="1">
                <a:latin typeface="Arial" charset="0"/>
              </a:rPr>
              <a:t> Thursday of each month at 7PM</a:t>
            </a:r>
          </a:p>
          <a:p>
            <a:pPr>
              <a:spcBef>
                <a:spcPct val="50000"/>
              </a:spcBef>
            </a:pPr>
            <a:r>
              <a:rPr lang="en-US" b="1">
                <a:latin typeface="Arial" charset="0"/>
              </a:rPr>
              <a:t>Board Meetings:</a:t>
            </a:r>
          </a:p>
          <a:p>
            <a:pPr>
              <a:spcBef>
                <a:spcPct val="50000"/>
              </a:spcBef>
            </a:pPr>
            <a:r>
              <a:rPr lang="en-US" b="1">
                <a:latin typeface="Arial" charset="0"/>
              </a:rPr>
              <a:t>  3</a:t>
            </a:r>
            <a:r>
              <a:rPr lang="en-US" b="1" baseline="30000">
                <a:latin typeface="Arial" charset="0"/>
              </a:rPr>
              <a:t>rd</a:t>
            </a:r>
            <a:r>
              <a:rPr lang="en-US" b="1">
                <a:latin typeface="Arial" charset="0"/>
              </a:rPr>
              <a:t> Thursday of each month at 6PM</a:t>
            </a:r>
          </a:p>
          <a:p>
            <a:pPr>
              <a:spcBef>
                <a:spcPct val="50000"/>
              </a:spcBef>
            </a:pPr>
            <a:r>
              <a:rPr lang="en-US" b="1">
                <a:latin typeface="Arial" charset="0"/>
              </a:rPr>
              <a:t>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EC2CD85B-5B86-44DF-A37F-017DDF269781}" type="slidenum">
              <a:rPr lang="en-US" smtClean="0"/>
              <a:pPr/>
              <a:t>15</a:t>
            </a:fld>
            <a:endParaRPr lang="en-US" smtClean="0"/>
          </a:p>
        </p:txBody>
      </p:sp>
      <p:sp>
        <p:nvSpPr>
          <p:cNvPr id="21507" name="Line 3"/>
          <p:cNvSpPr>
            <a:spLocks noChangeShapeType="1"/>
          </p:cNvSpPr>
          <p:nvPr/>
        </p:nvSpPr>
        <p:spPr bwMode="auto">
          <a:xfrm>
            <a:off x="457200" y="1219200"/>
            <a:ext cx="8305800" cy="0"/>
          </a:xfrm>
          <a:prstGeom prst="line">
            <a:avLst/>
          </a:prstGeom>
          <a:noFill/>
          <a:ln w="38100">
            <a:solidFill>
              <a:srgbClr val="9933FF"/>
            </a:solidFill>
            <a:round/>
            <a:headEnd/>
            <a:tailEnd/>
          </a:ln>
        </p:spPr>
        <p:txBody>
          <a:bodyPr/>
          <a:lstStyle/>
          <a:p>
            <a:endParaRPr lang="en-US"/>
          </a:p>
        </p:txBody>
      </p:sp>
      <p:sp>
        <p:nvSpPr>
          <p:cNvPr id="21508" name="Line 7"/>
          <p:cNvSpPr>
            <a:spLocks noChangeShapeType="1"/>
          </p:cNvSpPr>
          <p:nvPr/>
        </p:nvSpPr>
        <p:spPr bwMode="auto">
          <a:xfrm>
            <a:off x="4800600" y="6172200"/>
            <a:ext cx="3581400" cy="0"/>
          </a:xfrm>
          <a:prstGeom prst="line">
            <a:avLst/>
          </a:prstGeom>
          <a:noFill/>
          <a:ln w="9525">
            <a:solidFill>
              <a:schemeClr val="tx1"/>
            </a:solidFill>
            <a:round/>
            <a:headEnd/>
            <a:tailEnd/>
          </a:ln>
        </p:spPr>
        <p:txBody>
          <a:bodyPr/>
          <a:lstStyle/>
          <a:p>
            <a:endParaRPr lang="en-US"/>
          </a:p>
        </p:txBody>
      </p:sp>
      <p:sp>
        <p:nvSpPr>
          <p:cNvPr id="21509" name="Text Box 8"/>
          <p:cNvSpPr txBox="1">
            <a:spLocks noChangeArrowheads="1"/>
          </p:cNvSpPr>
          <p:nvPr/>
        </p:nvSpPr>
        <p:spPr bwMode="auto">
          <a:xfrm>
            <a:off x="304800" y="6324600"/>
            <a:ext cx="6096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16394" name="Text Box 9"/>
          <p:cNvSpPr txBox="1">
            <a:spLocks noChangeArrowheads="1"/>
          </p:cNvSpPr>
          <p:nvPr/>
        </p:nvSpPr>
        <p:spPr bwMode="auto">
          <a:xfrm>
            <a:off x="381000" y="533400"/>
            <a:ext cx="8305800" cy="579438"/>
          </a:xfrm>
          <a:prstGeom prst="rect">
            <a:avLst/>
          </a:prstGeom>
          <a:noFill/>
          <a:ln w="9525">
            <a:noFill/>
            <a:miter lim="800000"/>
            <a:headEnd/>
            <a:tailEnd/>
          </a:ln>
        </p:spPr>
        <p:txBody>
          <a:bodyPr>
            <a:spAutoFit/>
          </a:bodyPr>
          <a:lstStyle/>
          <a:p>
            <a:pPr algn="ctr">
              <a:spcBef>
                <a:spcPct val="50000"/>
              </a:spcBef>
              <a:defRPr/>
            </a:pPr>
            <a:r>
              <a:rPr lang="en-US" sz="3200" b="1" dirty="0">
                <a:solidFill>
                  <a:srgbClr val="333399"/>
                </a:solidFill>
              </a:rPr>
              <a:t>  </a:t>
            </a:r>
            <a:r>
              <a:rPr lang="en-US" sz="3200" b="1" u="sng" dirty="0">
                <a:solidFill>
                  <a:schemeClr val="accent3">
                    <a:lumMod val="60000"/>
                    <a:lumOff val="40000"/>
                  </a:schemeClr>
                </a:solidFill>
              </a:rPr>
              <a:t>Foothill Lions Club</a:t>
            </a:r>
          </a:p>
        </p:txBody>
      </p:sp>
      <p:sp>
        <p:nvSpPr>
          <p:cNvPr id="16395" name="Text Box 10"/>
          <p:cNvSpPr txBox="1">
            <a:spLocks noChangeArrowheads="1"/>
          </p:cNvSpPr>
          <p:nvPr/>
        </p:nvSpPr>
        <p:spPr bwMode="auto">
          <a:xfrm>
            <a:off x="609600" y="1524000"/>
            <a:ext cx="5562600" cy="2124075"/>
          </a:xfrm>
          <a:prstGeom prst="rect">
            <a:avLst/>
          </a:prstGeom>
          <a:noFill/>
          <a:ln w="9525">
            <a:noFill/>
            <a:miter lim="800000"/>
            <a:headEnd/>
            <a:tailEnd/>
          </a:ln>
        </p:spPr>
        <p:txBody>
          <a:bodyPr>
            <a:spAutoFit/>
          </a:bodyPr>
          <a:lstStyle/>
          <a:p>
            <a:pPr>
              <a:spcBef>
                <a:spcPct val="50000"/>
              </a:spcBef>
              <a:defRPr/>
            </a:pPr>
            <a:r>
              <a:rPr lang="en-US" b="1" dirty="0">
                <a:solidFill>
                  <a:schemeClr val="accent3">
                    <a:lumMod val="60000"/>
                    <a:lumOff val="40000"/>
                  </a:schemeClr>
                </a:solidFill>
                <a:latin typeface="Arial" charset="0"/>
              </a:rPr>
              <a:t>Tail Twisting</a:t>
            </a:r>
          </a:p>
          <a:p>
            <a:pPr>
              <a:spcBef>
                <a:spcPct val="50000"/>
              </a:spcBef>
              <a:defRPr/>
            </a:pPr>
            <a:r>
              <a:rPr lang="en-US" b="1" dirty="0">
                <a:latin typeface="Arial" charset="0"/>
              </a:rPr>
              <a:t>Small “fines” of $.25 to $1 are accessed for members who interrupt the meetings, talk out of turn or just generally irritate the tail twister</a:t>
            </a:r>
          </a:p>
        </p:txBody>
      </p:sp>
      <p:sp>
        <p:nvSpPr>
          <p:cNvPr id="16396" name="Text Box 11"/>
          <p:cNvSpPr txBox="1">
            <a:spLocks noChangeArrowheads="1"/>
          </p:cNvSpPr>
          <p:nvPr/>
        </p:nvSpPr>
        <p:spPr bwMode="auto">
          <a:xfrm>
            <a:off x="609600" y="4114800"/>
            <a:ext cx="6248400" cy="1754188"/>
          </a:xfrm>
          <a:prstGeom prst="rect">
            <a:avLst/>
          </a:prstGeom>
          <a:noFill/>
          <a:ln w="9525">
            <a:noFill/>
            <a:miter lim="800000"/>
            <a:headEnd/>
            <a:tailEnd/>
          </a:ln>
        </p:spPr>
        <p:txBody>
          <a:bodyPr>
            <a:spAutoFit/>
          </a:bodyPr>
          <a:lstStyle/>
          <a:p>
            <a:pPr>
              <a:spcBef>
                <a:spcPct val="50000"/>
              </a:spcBef>
              <a:defRPr/>
            </a:pPr>
            <a:r>
              <a:rPr lang="en-US" b="1" dirty="0">
                <a:solidFill>
                  <a:schemeClr val="accent3">
                    <a:lumMod val="60000"/>
                    <a:lumOff val="40000"/>
                  </a:schemeClr>
                </a:solidFill>
                <a:latin typeface="Arial" charset="0"/>
              </a:rPr>
              <a:t>Dinner</a:t>
            </a:r>
          </a:p>
          <a:p>
            <a:pPr>
              <a:spcBef>
                <a:spcPct val="50000"/>
              </a:spcBef>
              <a:defRPr/>
            </a:pPr>
            <a:r>
              <a:rPr lang="en-US" b="1" dirty="0">
                <a:latin typeface="Arial" charset="0"/>
              </a:rPr>
              <a:t>The delicious dinners served at our Dinner Meeting are brought to us by the Loma Rica Lioness.    </a:t>
            </a:r>
          </a:p>
        </p:txBody>
      </p:sp>
      <p:pic>
        <p:nvPicPr>
          <p:cNvPr id="21513" name="Picture 12" descr="logo_03_1"/>
          <p:cNvPicPr>
            <a:picLocks noChangeAspect="1" noChangeArrowheads="1"/>
          </p:cNvPicPr>
          <p:nvPr/>
        </p:nvPicPr>
        <p:blipFill>
          <a:blip r:embed="rId3"/>
          <a:srcRect/>
          <a:stretch>
            <a:fillRect/>
          </a:stretch>
        </p:blipFill>
        <p:spPr bwMode="auto">
          <a:xfrm>
            <a:off x="6248400" y="2819400"/>
            <a:ext cx="2217738" cy="2092325"/>
          </a:xfrm>
          <a:prstGeom prst="rect">
            <a:avLst/>
          </a:prstGeom>
          <a:noFill/>
          <a:ln w="9525">
            <a:noFill/>
            <a:miter lim="800000"/>
            <a:headEnd/>
            <a:tailEnd/>
          </a:ln>
        </p:spPr>
      </p:pic>
      <p:sp>
        <p:nvSpPr>
          <p:cNvPr id="21514" name="Rectangle 13"/>
          <p:cNvSpPr>
            <a:spLocks noChangeArrowheads="1"/>
          </p:cNvSpPr>
          <p:nvPr/>
        </p:nvSpPr>
        <p:spPr bwMode="auto">
          <a:xfrm>
            <a:off x="4114800" y="6324600"/>
            <a:ext cx="4572000" cy="338138"/>
          </a:xfrm>
          <a:prstGeom prst="rect">
            <a:avLst/>
          </a:prstGeom>
          <a:noFill/>
          <a:ln w="9525">
            <a:noFill/>
            <a:miter lim="800000"/>
            <a:headEnd/>
            <a:tailEnd/>
          </a:ln>
        </p:spPr>
        <p:txBody>
          <a:bodyPr>
            <a:spAutoFit/>
          </a:bodyPr>
          <a:lstStyle/>
          <a:p>
            <a:pPr>
              <a:spcBef>
                <a:spcPct val="50000"/>
              </a:spcBef>
            </a:pPr>
            <a:r>
              <a:rPr lang="en-US" sz="1600" dirty="0">
                <a:latin typeface="Arial" charset="0"/>
              </a:rPr>
              <a:t>Loma Rica Foothill Lions Orientation </a:t>
            </a:r>
            <a:r>
              <a:rPr lang="en-US" sz="1600" dirty="0" smtClean="0">
                <a:latin typeface="Arial" charset="0"/>
              </a:rPr>
              <a:t>2016/2017</a:t>
            </a:r>
            <a:endParaRPr lang="en-US" sz="1600" dirty="0">
              <a:latin typeface="Arial"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3DBBDD5A-FE57-4A0B-907C-2B6AFD112948}" type="slidenum">
              <a:rPr lang="en-US" smtClean="0"/>
              <a:pPr/>
              <a:t>16</a:t>
            </a:fld>
            <a:endParaRPr lang="en-US" smtClean="0"/>
          </a:p>
        </p:txBody>
      </p:sp>
      <p:sp>
        <p:nvSpPr>
          <p:cNvPr id="22531" name="Line 3"/>
          <p:cNvSpPr>
            <a:spLocks noChangeShapeType="1"/>
          </p:cNvSpPr>
          <p:nvPr/>
        </p:nvSpPr>
        <p:spPr bwMode="auto">
          <a:xfrm>
            <a:off x="457200" y="762000"/>
            <a:ext cx="8229600" cy="0"/>
          </a:xfrm>
          <a:prstGeom prst="line">
            <a:avLst/>
          </a:prstGeom>
          <a:noFill/>
          <a:ln w="38100">
            <a:solidFill>
              <a:srgbClr val="9933FF"/>
            </a:solidFill>
            <a:round/>
            <a:headEnd/>
            <a:tailEnd/>
          </a:ln>
        </p:spPr>
        <p:txBody>
          <a:bodyPr/>
          <a:lstStyle/>
          <a:p>
            <a:endParaRPr lang="en-US"/>
          </a:p>
        </p:txBody>
      </p:sp>
      <p:sp>
        <p:nvSpPr>
          <p:cNvPr id="22532" name="Line 7"/>
          <p:cNvSpPr>
            <a:spLocks noChangeShapeType="1"/>
          </p:cNvSpPr>
          <p:nvPr/>
        </p:nvSpPr>
        <p:spPr bwMode="auto">
          <a:xfrm>
            <a:off x="4800600" y="6172200"/>
            <a:ext cx="3581400" cy="0"/>
          </a:xfrm>
          <a:prstGeom prst="line">
            <a:avLst/>
          </a:prstGeom>
          <a:noFill/>
          <a:ln w="9525">
            <a:solidFill>
              <a:schemeClr val="tx1"/>
            </a:solidFill>
            <a:round/>
            <a:headEnd/>
            <a:tailEnd/>
          </a:ln>
        </p:spPr>
        <p:txBody>
          <a:bodyPr/>
          <a:lstStyle/>
          <a:p>
            <a:endParaRPr lang="en-US"/>
          </a:p>
        </p:txBody>
      </p:sp>
      <p:sp>
        <p:nvSpPr>
          <p:cNvPr id="22533" name="Text Box 8"/>
          <p:cNvSpPr txBox="1">
            <a:spLocks noChangeArrowheads="1"/>
          </p:cNvSpPr>
          <p:nvPr/>
        </p:nvSpPr>
        <p:spPr bwMode="auto">
          <a:xfrm>
            <a:off x="304800" y="6324600"/>
            <a:ext cx="609600" cy="457200"/>
          </a:xfrm>
          <a:prstGeom prst="rect">
            <a:avLst/>
          </a:prstGeom>
          <a:noFill/>
          <a:ln w="9525">
            <a:noFill/>
            <a:miter lim="800000"/>
            <a:headEnd/>
            <a:tailEnd/>
          </a:ln>
        </p:spPr>
        <p:txBody>
          <a:bodyPr>
            <a:spAutoFit/>
          </a:bodyPr>
          <a:lstStyle/>
          <a:p>
            <a:pPr>
              <a:spcBef>
                <a:spcPct val="50000"/>
              </a:spcBef>
            </a:pPr>
            <a:r>
              <a:rPr lang="en-US">
                <a:latin typeface="Arial Rounded MT Bold" pitchFamily="34" charset="0"/>
              </a:rPr>
              <a:t>2</a:t>
            </a:r>
          </a:p>
        </p:txBody>
      </p:sp>
      <p:sp>
        <p:nvSpPr>
          <p:cNvPr id="10250" name="Text Box 9"/>
          <p:cNvSpPr txBox="1">
            <a:spLocks noChangeArrowheads="1"/>
          </p:cNvSpPr>
          <p:nvPr/>
        </p:nvSpPr>
        <p:spPr bwMode="auto">
          <a:xfrm>
            <a:off x="304800" y="182563"/>
            <a:ext cx="8305800" cy="579437"/>
          </a:xfrm>
          <a:prstGeom prst="rect">
            <a:avLst/>
          </a:prstGeom>
          <a:noFill/>
          <a:ln w="9525">
            <a:noFill/>
            <a:miter lim="800000"/>
            <a:headEnd/>
            <a:tailEnd/>
          </a:ln>
        </p:spPr>
        <p:txBody>
          <a:bodyPr>
            <a:spAutoFit/>
          </a:bodyPr>
          <a:lstStyle/>
          <a:p>
            <a:pPr algn="ctr">
              <a:spcBef>
                <a:spcPct val="50000"/>
              </a:spcBef>
              <a:defRPr/>
            </a:pPr>
            <a:r>
              <a:rPr lang="en-US" sz="3200" b="1" dirty="0">
                <a:solidFill>
                  <a:schemeClr val="accent3">
                    <a:lumMod val="60000"/>
                    <a:lumOff val="40000"/>
                  </a:schemeClr>
                </a:solidFill>
              </a:rPr>
              <a:t>Foothill Lions Club</a:t>
            </a:r>
          </a:p>
        </p:txBody>
      </p:sp>
      <p:sp>
        <p:nvSpPr>
          <p:cNvPr id="22535" name="Text Box 10"/>
          <p:cNvSpPr txBox="1">
            <a:spLocks noChangeArrowheads="1"/>
          </p:cNvSpPr>
          <p:nvPr/>
        </p:nvSpPr>
        <p:spPr bwMode="auto">
          <a:xfrm>
            <a:off x="-381000" y="1524000"/>
            <a:ext cx="8077200" cy="2400300"/>
          </a:xfrm>
          <a:prstGeom prst="rect">
            <a:avLst/>
          </a:prstGeom>
          <a:noFill/>
          <a:ln w="9525">
            <a:noFill/>
            <a:miter lim="800000"/>
            <a:headEnd/>
            <a:tailEnd/>
          </a:ln>
        </p:spPr>
        <p:txBody>
          <a:bodyPr anchor="ctr"/>
          <a:lstStyle/>
          <a:p>
            <a:pPr lvl="4" algn="ctr"/>
            <a:r>
              <a:rPr lang="en-US" sz="3200"/>
              <a:t>The Loma Rica Foothill Lions are one of a very few clubs that have their own clubhouse.  </a:t>
            </a:r>
          </a:p>
          <a:p>
            <a:pPr algn="ctr">
              <a:spcBef>
                <a:spcPct val="50000"/>
              </a:spcBef>
            </a:pPr>
            <a:endParaRPr lang="en-US" sz="3600" b="1">
              <a:latin typeface="Arial" charset="0"/>
            </a:endParaRPr>
          </a:p>
        </p:txBody>
      </p:sp>
      <p:pic>
        <p:nvPicPr>
          <p:cNvPr id="22536" name="Picture 11" descr="119_1958"/>
          <p:cNvPicPr>
            <a:picLocks noChangeAspect="1" noChangeArrowheads="1"/>
          </p:cNvPicPr>
          <p:nvPr/>
        </p:nvPicPr>
        <p:blipFill>
          <a:blip r:embed="rId3"/>
          <a:srcRect l="4660" t="27341" r="4893" b="10252"/>
          <a:stretch>
            <a:fillRect/>
          </a:stretch>
        </p:blipFill>
        <p:spPr bwMode="auto">
          <a:xfrm>
            <a:off x="2438400" y="3733800"/>
            <a:ext cx="3962400" cy="2049463"/>
          </a:xfrm>
          <a:prstGeom prst="rect">
            <a:avLst/>
          </a:prstGeom>
          <a:noFill/>
          <a:ln w="9525" algn="in">
            <a:noFill/>
            <a:miter lim="800000"/>
            <a:headEnd/>
            <a:tailEnd/>
          </a:ln>
        </p:spPr>
      </p:pic>
      <p:sp>
        <p:nvSpPr>
          <p:cNvPr id="22537" name="Rectangle 13"/>
          <p:cNvSpPr>
            <a:spLocks noChangeArrowheads="1"/>
          </p:cNvSpPr>
          <p:nvPr/>
        </p:nvSpPr>
        <p:spPr bwMode="auto">
          <a:xfrm>
            <a:off x="4114800" y="6324600"/>
            <a:ext cx="4572000" cy="338138"/>
          </a:xfrm>
          <a:prstGeom prst="rect">
            <a:avLst/>
          </a:prstGeom>
          <a:noFill/>
          <a:ln w="9525">
            <a:noFill/>
            <a:miter lim="800000"/>
            <a:headEnd/>
            <a:tailEnd/>
          </a:ln>
        </p:spPr>
        <p:txBody>
          <a:bodyPr>
            <a:spAutoFit/>
          </a:bodyPr>
          <a:lstStyle/>
          <a:p>
            <a:pPr>
              <a:spcBef>
                <a:spcPct val="50000"/>
              </a:spcBef>
            </a:pPr>
            <a:r>
              <a:rPr lang="en-US" sz="1600" dirty="0">
                <a:latin typeface="Arial" charset="0"/>
              </a:rPr>
              <a:t>Loma Rica Foothill Lions Orientation </a:t>
            </a:r>
            <a:r>
              <a:rPr lang="en-US" sz="1600" dirty="0" smtClean="0">
                <a:latin typeface="Arial" charset="0"/>
              </a:rPr>
              <a:t>2015/2016</a:t>
            </a:r>
            <a:endParaRPr lang="en-US" sz="1600" dirty="0">
              <a:latin typeface="Arial"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F12F7B49-8DFD-4B26-9B40-509A4C05793F}" type="slidenum">
              <a:rPr lang="en-US" smtClean="0"/>
              <a:pPr/>
              <a:t>17</a:t>
            </a:fld>
            <a:endParaRPr lang="en-US" smtClean="0"/>
          </a:p>
        </p:txBody>
      </p:sp>
      <p:pic>
        <p:nvPicPr>
          <p:cNvPr id="23555" name="Picture 2" descr="proudlion"/>
          <p:cNvPicPr>
            <a:picLocks noChangeAspect="1" noChangeArrowheads="1"/>
          </p:cNvPicPr>
          <p:nvPr/>
        </p:nvPicPr>
        <p:blipFill>
          <a:blip r:embed="rId3"/>
          <a:srcRect/>
          <a:stretch>
            <a:fillRect/>
          </a:stretch>
        </p:blipFill>
        <p:spPr bwMode="auto">
          <a:xfrm>
            <a:off x="5943600" y="2057400"/>
            <a:ext cx="2284413" cy="2778125"/>
          </a:xfrm>
          <a:prstGeom prst="rect">
            <a:avLst/>
          </a:prstGeom>
          <a:noFill/>
          <a:ln w="9525">
            <a:noFill/>
            <a:miter lim="800000"/>
            <a:headEnd/>
            <a:tailEnd/>
          </a:ln>
        </p:spPr>
      </p:pic>
      <p:sp>
        <p:nvSpPr>
          <p:cNvPr id="23556" name="Line 4"/>
          <p:cNvSpPr>
            <a:spLocks noChangeShapeType="1"/>
          </p:cNvSpPr>
          <p:nvPr/>
        </p:nvSpPr>
        <p:spPr bwMode="auto">
          <a:xfrm>
            <a:off x="533400" y="1219200"/>
            <a:ext cx="8229600" cy="0"/>
          </a:xfrm>
          <a:prstGeom prst="line">
            <a:avLst/>
          </a:prstGeom>
          <a:noFill/>
          <a:ln w="38100">
            <a:solidFill>
              <a:srgbClr val="9933FF"/>
            </a:solidFill>
            <a:round/>
            <a:headEnd/>
            <a:tailEnd/>
          </a:ln>
        </p:spPr>
        <p:txBody>
          <a:bodyPr/>
          <a:lstStyle/>
          <a:p>
            <a:endParaRPr lang="en-US"/>
          </a:p>
        </p:txBody>
      </p:sp>
      <p:sp>
        <p:nvSpPr>
          <p:cNvPr id="23557" name="Line 8"/>
          <p:cNvSpPr>
            <a:spLocks noChangeShapeType="1"/>
          </p:cNvSpPr>
          <p:nvPr/>
        </p:nvSpPr>
        <p:spPr bwMode="auto">
          <a:xfrm>
            <a:off x="4800600" y="6172200"/>
            <a:ext cx="3581400" cy="0"/>
          </a:xfrm>
          <a:prstGeom prst="line">
            <a:avLst/>
          </a:prstGeom>
          <a:noFill/>
          <a:ln w="9525">
            <a:solidFill>
              <a:schemeClr val="tx1"/>
            </a:solidFill>
            <a:round/>
            <a:headEnd/>
            <a:tailEnd/>
          </a:ln>
        </p:spPr>
        <p:txBody>
          <a:bodyPr/>
          <a:lstStyle/>
          <a:p>
            <a:endParaRPr lang="en-US"/>
          </a:p>
        </p:txBody>
      </p:sp>
      <p:sp>
        <p:nvSpPr>
          <p:cNvPr id="23558" name="Text Box 9"/>
          <p:cNvSpPr txBox="1">
            <a:spLocks noChangeArrowheads="1"/>
          </p:cNvSpPr>
          <p:nvPr/>
        </p:nvSpPr>
        <p:spPr bwMode="auto">
          <a:xfrm>
            <a:off x="304800" y="6324600"/>
            <a:ext cx="6096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15371" name="Text Box 10"/>
          <p:cNvSpPr txBox="1">
            <a:spLocks noChangeArrowheads="1"/>
          </p:cNvSpPr>
          <p:nvPr/>
        </p:nvSpPr>
        <p:spPr bwMode="auto">
          <a:xfrm>
            <a:off x="609600" y="304800"/>
            <a:ext cx="8305800" cy="830263"/>
          </a:xfrm>
          <a:prstGeom prst="rect">
            <a:avLst/>
          </a:prstGeom>
          <a:noFill/>
          <a:ln w="9525">
            <a:noFill/>
            <a:miter lim="800000"/>
            <a:headEnd/>
            <a:tailEnd/>
          </a:ln>
        </p:spPr>
        <p:txBody>
          <a:bodyPr>
            <a:spAutoFit/>
          </a:bodyPr>
          <a:lstStyle/>
          <a:p>
            <a:pPr algn="ctr">
              <a:spcBef>
                <a:spcPct val="50000"/>
              </a:spcBef>
              <a:defRPr/>
            </a:pPr>
            <a:r>
              <a:rPr lang="en-US" sz="4800" b="1" dirty="0">
                <a:solidFill>
                  <a:schemeClr val="accent3">
                    <a:lumMod val="75000"/>
                  </a:schemeClr>
                </a:solidFill>
                <a:latin typeface="Britannic Bold" pitchFamily="34" charset="0"/>
              </a:rPr>
              <a:t>Dues</a:t>
            </a:r>
          </a:p>
        </p:txBody>
      </p:sp>
      <p:sp>
        <p:nvSpPr>
          <p:cNvPr id="23560" name="Text Box 11"/>
          <p:cNvSpPr txBox="1">
            <a:spLocks noChangeArrowheads="1"/>
          </p:cNvSpPr>
          <p:nvPr/>
        </p:nvSpPr>
        <p:spPr bwMode="auto">
          <a:xfrm>
            <a:off x="609600" y="1600200"/>
            <a:ext cx="5562600" cy="2678113"/>
          </a:xfrm>
          <a:prstGeom prst="rect">
            <a:avLst/>
          </a:prstGeom>
          <a:noFill/>
          <a:ln w="9525">
            <a:noFill/>
            <a:miter lim="800000"/>
            <a:headEnd/>
            <a:tailEnd/>
          </a:ln>
        </p:spPr>
        <p:txBody>
          <a:bodyPr>
            <a:spAutoFit/>
          </a:bodyPr>
          <a:lstStyle/>
          <a:p>
            <a:pPr algn="ctr">
              <a:spcBef>
                <a:spcPct val="50000"/>
              </a:spcBef>
            </a:pPr>
            <a:r>
              <a:rPr lang="en-US" b="1">
                <a:latin typeface="Arial" charset="0"/>
              </a:rPr>
              <a:t>Dues are $60* per year.</a:t>
            </a:r>
          </a:p>
          <a:p>
            <a:pPr algn="ctr">
              <a:spcBef>
                <a:spcPct val="50000"/>
              </a:spcBef>
            </a:pPr>
            <a:r>
              <a:rPr lang="en-US" b="1">
                <a:latin typeface="Arial" charset="0"/>
              </a:rPr>
              <a:t> $30* due January 1</a:t>
            </a:r>
            <a:r>
              <a:rPr lang="en-US" b="1" baseline="30000">
                <a:latin typeface="Arial" charset="0"/>
              </a:rPr>
              <a:t>st</a:t>
            </a:r>
            <a:r>
              <a:rPr lang="en-US" b="1">
                <a:latin typeface="Arial" charset="0"/>
              </a:rPr>
              <a:t> </a:t>
            </a:r>
          </a:p>
          <a:p>
            <a:pPr algn="ctr">
              <a:spcBef>
                <a:spcPct val="50000"/>
              </a:spcBef>
            </a:pPr>
            <a:r>
              <a:rPr lang="en-US" b="1">
                <a:latin typeface="Arial" charset="0"/>
              </a:rPr>
              <a:t>and </a:t>
            </a:r>
          </a:p>
          <a:p>
            <a:pPr algn="ctr">
              <a:spcBef>
                <a:spcPct val="50000"/>
              </a:spcBef>
            </a:pPr>
            <a:r>
              <a:rPr lang="en-US" b="1">
                <a:latin typeface="Arial" charset="0"/>
              </a:rPr>
              <a:t>$ </a:t>
            </a:r>
            <a:r>
              <a:rPr lang="en-US" b="1">
                <a:latin typeface="Arial" charset="0"/>
                <a:cs typeface="Arial" charset="0"/>
              </a:rPr>
              <a:t>30 </a:t>
            </a:r>
            <a:r>
              <a:rPr lang="en-US" b="1">
                <a:latin typeface="Arial" charset="0"/>
              </a:rPr>
              <a:t>due July 1</a:t>
            </a:r>
            <a:r>
              <a:rPr lang="en-US" b="1" baseline="30000">
                <a:latin typeface="Arial" charset="0"/>
              </a:rPr>
              <a:t>st</a:t>
            </a:r>
          </a:p>
          <a:p>
            <a:pPr algn="ctr">
              <a:spcBef>
                <a:spcPct val="50000"/>
              </a:spcBef>
            </a:pPr>
            <a:r>
              <a:rPr lang="en-US" b="1">
                <a:latin typeface="Arial" charset="0"/>
              </a:rPr>
              <a:t> of each year.</a:t>
            </a:r>
          </a:p>
        </p:txBody>
      </p:sp>
      <p:sp>
        <p:nvSpPr>
          <p:cNvPr id="23561" name="Text Box 12"/>
          <p:cNvSpPr txBox="1">
            <a:spLocks noChangeArrowheads="1"/>
          </p:cNvSpPr>
          <p:nvPr/>
        </p:nvSpPr>
        <p:spPr bwMode="auto">
          <a:xfrm>
            <a:off x="914400" y="5029200"/>
            <a:ext cx="5181600" cy="457200"/>
          </a:xfrm>
          <a:prstGeom prst="rect">
            <a:avLst/>
          </a:prstGeom>
          <a:noFill/>
          <a:ln w="9525">
            <a:noFill/>
            <a:miter lim="800000"/>
            <a:headEnd/>
            <a:tailEnd/>
          </a:ln>
        </p:spPr>
        <p:txBody>
          <a:bodyPr>
            <a:spAutoFit/>
          </a:bodyPr>
          <a:lstStyle/>
          <a:p>
            <a:pPr algn="ctr">
              <a:spcBef>
                <a:spcPct val="50000"/>
              </a:spcBef>
            </a:pPr>
            <a:r>
              <a:rPr lang="en-US" b="1" u="sng" dirty="0"/>
              <a:t>All dues </a:t>
            </a:r>
            <a:r>
              <a:rPr lang="en-US" dirty="0"/>
              <a:t>are sent to “Big Lions”  </a:t>
            </a:r>
          </a:p>
        </p:txBody>
      </p:sp>
      <p:sp>
        <p:nvSpPr>
          <p:cNvPr id="23562" name="Rectangle 13"/>
          <p:cNvSpPr>
            <a:spLocks noChangeArrowheads="1"/>
          </p:cNvSpPr>
          <p:nvPr/>
        </p:nvSpPr>
        <p:spPr bwMode="auto">
          <a:xfrm>
            <a:off x="4114800" y="6324600"/>
            <a:ext cx="4572000" cy="338138"/>
          </a:xfrm>
          <a:prstGeom prst="rect">
            <a:avLst/>
          </a:prstGeom>
          <a:noFill/>
          <a:ln w="9525">
            <a:noFill/>
            <a:miter lim="800000"/>
            <a:headEnd/>
            <a:tailEnd/>
          </a:ln>
        </p:spPr>
        <p:txBody>
          <a:bodyPr>
            <a:spAutoFit/>
          </a:bodyPr>
          <a:lstStyle/>
          <a:p>
            <a:pPr>
              <a:spcBef>
                <a:spcPct val="50000"/>
              </a:spcBef>
            </a:pPr>
            <a:r>
              <a:rPr lang="en-US" sz="1600" dirty="0">
                <a:latin typeface="Arial" charset="0"/>
              </a:rPr>
              <a:t>Loma Rica Foothill Lions Orientation </a:t>
            </a:r>
            <a:r>
              <a:rPr lang="en-US" sz="1600" dirty="0" smtClean="0">
                <a:latin typeface="Arial" charset="0"/>
              </a:rPr>
              <a:t>2016/2017</a:t>
            </a:r>
            <a:endParaRPr lang="en-US" sz="1600" dirty="0">
              <a:latin typeface="Arial" charset="0"/>
            </a:endParaRPr>
          </a:p>
        </p:txBody>
      </p:sp>
      <p:sp>
        <p:nvSpPr>
          <p:cNvPr id="23563" name="TextBox 11"/>
          <p:cNvSpPr txBox="1">
            <a:spLocks noChangeArrowheads="1"/>
          </p:cNvSpPr>
          <p:nvPr/>
        </p:nvSpPr>
        <p:spPr bwMode="auto">
          <a:xfrm>
            <a:off x="2286000" y="4343400"/>
            <a:ext cx="2057400" cy="304800"/>
          </a:xfrm>
          <a:prstGeom prst="rect">
            <a:avLst/>
          </a:prstGeom>
          <a:noFill/>
          <a:ln w="9525">
            <a:noFill/>
            <a:miter lim="800000"/>
            <a:headEnd/>
            <a:tailEnd/>
          </a:ln>
        </p:spPr>
        <p:txBody>
          <a:bodyPr>
            <a:spAutoFit/>
          </a:bodyPr>
          <a:lstStyle/>
          <a:p>
            <a:pPr algn="ctr"/>
            <a:r>
              <a:rPr lang="en-US" sz="1400"/>
              <a:t>*subject to change</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4EE5F220-04D5-4173-B560-C8BA9A1973DB}" type="slidenum">
              <a:rPr lang="en-US" smtClean="0"/>
              <a:pPr/>
              <a:t>18</a:t>
            </a:fld>
            <a:endParaRPr lang="en-US" smtClean="0"/>
          </a:p>
        </p:txBody>
      </p:sp>
      <p:sp>
        <p:nvSpPr>
          <p:cNvPr id="7" name="TextBox 6"/>
          <p:cNvSpPr txBox="1"/>
          <p:nvPr/>
        </p:nvSpPr>
        <p:spPr>
          <a:xfrm>
            <a:off x="1447800" y="381000"/>
            <a:ext cx="6477000" cy="769938"/>
          </a:xfrm>
          <a:prstGeom prst="rect">
            <a:avLst/>
          </a:prstGeom>
          <a:noFill/>
        </p:spPr>
        <p:txBody>
          <a:bodyPr>
            <a:spAutoFit/>
          </a:bodyPr>
          <a:lstStyle/>
          <a:p>
            <a:pPr algn="ctr">
              <a:defRPr/>
            </a:pPr>
            <a:r>
              <a:rPr lang="en-US" sz="4400" b="1" dirty="0">
                <a:solidFill>
                  <a:schemeClr val="accent3">
                    <a:lumMod val="60000"/>
                    <a:lumOff val="40000"/>
                  </a:schemeClr>
                </a:solidFill>
              </a:rPr>
              <a:t>THE BUDGET</a:t>
            </a:r>
          </a:p>
        </p:txBody>
      </p:sp>
      <p:sp>
        <p:nvSpPr>
          <p:cNvPr id="24580" name="TextBox 7"/>
          <p:cNvSpPr txBox="1">
            <a:spLocks noChangeArrowheads="1"/>
          </p:cNvSpPr>
          <p:nvPr/>
        </p:nvSpPr>
        <p:spPr bwMode="auto">
          <a:xfrm>
            <a:off x="762000" y="2971800"/>
            <a:ext cx="7772400" cy="3216275"/>
          </a:xfrm>
          <a:prstGeom prst="rect">
            <a:avLst/>
          </a:prstGeom>
          <a:noFill/>
          <a:ln w="9525">
            <a:noFill/>
            <a:miter lim="800000"/>
            <a:headEnd/>
            <a:tailEnd/>
          </a:ln>
        </p:spPr>
        <p:txBody>
          <a:bodyPr>
            <a:spAutoFit/>
          </a:bodyPr>
          <a:lstStyle/>
          <a:p>
            <a:r>
              <a:rPr lang="en-US" dirty="0"/>
              <a:t>There are two main accounts:  Admin and Community</a:t>
            </a:r>
          </a:p>
          <a:p>
            <a:endParaRPr lang="en-US" sz="1100" dirty="0"/>
          </a:p>
          <a:p>
            <a:r>
              <a:rPr lang="en-US" dirty="0"/>
              <a:t>The community account is funded by community fundraisers.  The profits from these activities can only be spent on </a:t>
            </a:r>
            <a:r>
              <a:rPr lang="en-US" dirty="0" smtClean="0"/>
              <a:t>or for the </a:t>
            </a:r>
            <a:r>
              <a:rPr lang="en-US" dirty="0"/>
              <a:t>community.   </a:t>
            </a:r>
          </a:p>
          <a:p>
            <a:r>
              <a:rPr lang="en-US" dirty="0"/>
              <a:t>The money in the Admin Account is funded by profits from the bar and “Lions Only” events.  Admin funds are used to pay our club bills. </a:t>
            </a:r>
          </a:p>
          <a:p>
            <a:pPr marL="0" lvl="4"/>
            <a:r>
              <a:rPr lang="en-US" dirty="0"/>
              <a:t> </a:t>
            </a:r>
          </a:p>
        </p:txBody>
      </p:sp>
      <p:sp>
        <p:nvSpPr>
          <p:cNvPr id="9" name="Rectangle 8"/>
          <p:cNvSpPr/>
          <p:nvPr/>
        </p:nvSpPr>
        <p:spPr>
          <a:xfrm>
            <a:off x="609600" y="1295400"/>
            <a:ext cx="8534400" cy="1261884"/>
          </a:xfrm>
          <a:prstGeom prst="rect">
            <a:avLst/>
          </a:prstGeom>
        </p:spPr>
        <p:txBody>
          <a:bodyPr>
            <a:spAutoFit/>
          </a:bodyPr>
          <a:lstStyle/>
          <a:p>
            <a:pPr algn="ctr">
              <a:defRPr/>
            </a:pPr>
            <a:r>
              <a:rPr lang="en-US" sz="3200" dirty="0">
                <a:solidFill>
                  <a:schemeClr val="tx2">
                    <a:lumMod val="75000"/>
                  </a:schemeClr>
                </a:solidFill>
              </a:rPr>
              <a:t>The cost just to keep our club open is about </a:t>
            </a:r>
            <a:r>
              <a:rPr lang="en-US" sz="32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t>
            </a:r>
            <a:r>
              <a:rPr lang="en-US" sz="44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55,000 </a:t>
            </a:r>
            <a:r>
              <a:rPr lang="en-US" sz="44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per year</a:t>
            </a:r>
            <a:r>
              <a:rPr lang="en-US" sz="3200" dirty="0">
                <a:solidFill>
                  <a:schemeClr val="tx2">
                    <a:lumMod val="75000"/>
                  </a:schemeClr>
                </a:solidFill>
              </a:rPr>
              <a:t>. </a:t>
            </a:r>
          </a:p>
        </p:txBody>
      </p:sp>
    </p:spTree>
  </p:cSld>
  <p:clrMapOvr>
    <a:masterClrMapping/>
  </p:clrMapOvr>
  <p:transition spd="med">
    <p:sndAc>
      <p:stSnd>
        <p:snd r:embed="rId3" name="cashreg.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0CA4AF42-DCD3-4204-8466-B760A604B0BD}" type="slidenum">
              <a:rPr lang="en-US" smtClean="0"/>
              <a:pPr/>
              <a:t>19</a:t>
            </a:fld>
            <a:endParaRPr lang="en-US" smtClean="0"/>
          </a:p>
        </p:txBody>
      </p:sp>
      <p:sp>
        <p:nvSpPr>
          <p:cNvPr id="25603" name="Line 3"/>
          <p:cNvSpPr>
            <a:spLocks noChangeShapeType="1"/>
          </p:cNvSpPr>
          <p:nvPr/>
        </p:nvSpPr>
        <p:spPr bwMode="auto">
          <a:xfrm>
            <a:off x="533400" y="990600"/>
            <a:ext cx="8229600" cy="0"/>
          </a:xfrm>
          <a:prstGeom prst="line">
            <a:avLst/>
          </a:prstGeom>
          <a:noFill/>
          <a:ln w="38100">
            <a:solidFill>
              <a:srgbClr val="9933FF"/>
            </a:solidFill>
            <a:round/>
            <a:headEnd/>
            <a:tailEnd/>
          </a:ln>
        </p:spPr>
        <p:txBody>
          <a:bodyPr/>
          <a:lstStyle/>
          <a:p>
            <a:endParaRPr lang="en-US"/>
          </a:p>
        </p:txBody>
      </p:sp>
      <p:sp>
        <p:nvSpPr>
          <p:cNvPr id="25604" name="Text Box 8"/>
          <p:cNvSpPr txBox="1">
            <a:spLocks noChangeArrowheads="1"/>
          </p:cNvSpPr>
          <p:nvPr/>
        </p:nvSpPr>
        <p:spPr bwMode="auto">
          <a:xfrm>
            <a:off x="304800" y="6324600"/>
            <a:ext cx="6096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25605" name="Text Box 9"/>
          <p:cNvSpPr txBox="1">
            <a:spLocks noChangeArrowheads="1"/>
          </p:cNvSpPr>
          <p:nvPr/>
        </p:nvSpPr>
        <p:spPr bwMode="auto">
          <a:xfrm>
            <a:off x="243840" y="1219200"/>
            <a:ext cx="8915400" cy="5562600"/>
          </a:xfrm>
          <a:prstGeom prst="rect">
            <a:avLst/>
          </a:prstGeom>
          <a:noFill/>
          <a:ln w="9525">
            <a:noFill/>
            <a:miter lim="800000"/>
            <a:headEnd/>
            <a:tailEnd/>
          </a:ln>
        </p:spPr>
        <p:txBody>
          <a:bodyPr numCol="2">
            <a:noAutofit/>
          </a:bodyPr>
          <a:lstStyle/>
          <a:p>
            <a:pPr>
              <a:spcBef>
                <a:spcPct val="50000"/>
              </a:spcBef>
            </a:pPr>
            <a:r>
              <a:rPr lang="en-US" sz="2000" b="1" dirty="0"/>
              <a:t>$</a:t>
            </a:r>
            <a:r>
              <a:rPr lang="en-US" sz="1400" b="1" dirty="0"/>
              <a:t>38,605.00 directly donated back into our community.</a:t>
            </a:r>
            <a:r>
              <a:rPr lang="en-US" sz="1200" b="1" dirty="0"/>
              <a:t>*</a:t>
            </a:r>
          </a:p>
          <a:p>
            <a:pPr>
              <a:spcBef>
                <a:spcPct val="50000"/>
              </a:spcBef>
            </a:pPr>
            <a:r>
              <a:rPr lang="en-US" sz="1200" b="1" dirty="0" smtClean="0"/>
              <a:t>Vision </a:t>
            </a:r>
            <a:r>
              <a:rPr lang="en-US" sz="1200" b="1" dirty="0"/>
              <a:t>screening, exams, and eye glasses</a:t>
            </a:r>
          </a:p>
          <a:p>
            <a:pPr>
              <a:spcBef>
                <a:spcPct val="50000"/>
              </a:spcBef>
            </a:pPr>
            <a:r>
              <a:rPr lang="en-US" sz="1200" b="1" dirty="0" smtClean="0"/>
              <a:t>Salvation </a:t>
            </a:r>
            <a:r>
              <a:rPr lang="en-US" sz="1200" b="1" dirty="0"/>
              <a:t>Army (Serving Thanksgiving meals)</a:t>
            </a:r>
          </a:p>
          <a:p>
            <a:pPr>
              <a:spcBef>
                <a:spcPct val="50000"/>
              </a:spcBef>
            </a:pPr>
            <a:r>
              <a:rPr lang="en-US" sz="1200" b="1" dirty="0" smtClean="0"/>
              <a:t>Loma </a:t>
            </a:r>
            <a:r>
              <a:rPr lang="en-US" sz="1200" b="1" dirty="0"/>
              <a:t>Rica Church (Needy Seniors)</a:t>
            </a:r>
          </a:p>
          <a:p>
            <a:pPr>
              <a:spcBef>
                <a:spcPct val="50000"/>
              </a:spcBef>
            </a:pPr>
            <a:r>
              <a:rPr lang="en-US" sz="1200" b="1" dirty="0" smtClean="0"/>
              <a:t>Loma </a:t>
            </a:r>
            <a:r>
              <a:rPr lang="en-US" sz="1200" b="1" dirty="0"/>
              <a:t>Rica Church Turkey Drive</a:t>
            </a:r>
          </a:p>
          <a:p>
            <a:pPr>
              <a:spcBef>
                <a:spcPct val="50000"/>
              </a:spcBef>
            </a:pPr>
            <a:r>
              <a:rPr lang="en-US" sz="1200" b="1" dirty="0" smtClean="0"/>
              <a:t>Yuba-Sutter </a:t>
            </a:r>
            <a:r>
              <a:rPr lang="en-US" sz="1200" b="1" dirty="0"/>
              <a:t>Veterans Parade</a:t>
            </a:r>
          </a:p>
          <a:p>
            <a:pPr>
              <a:spcBef>
                <a:spcPct val="50000"/>
              </a:spcBef>
            </a:pPr>
            <a:r>
              <a:rPr lang="en-US" sz="1200" b="1" dirty="0" smtClean="0"/>
              <a:t>Canine </a:t>
            </a:r>
            <a:r>
              <a:rPr lang="en-US" sz="1200" b="1" dirty="0"/>
              <a:t>Companions f/ Independence (CCI)</a:t>
            </a:r>
          </a:p>
          <a:p>
            <a:pPr>
              <a:spcBef>
                <a:spcPct val="50000"/>
              </a:spcBef>
            </a:pPr>
            <a:r>
              <a:rPr lang="en-US" sz="1200" b="1" dirty="0" smtClean="0"/>
              <a:t>American </a:t>
            </a:r>
            <a:r>
              <a:rPr lang="en-US" sz="1200" b="1" dirty="0"/>
              <a:t>Legion Post 807</a:t>
            </a:r>
          </a:p>
          <a:p>
            <a:pPr>
              <a:spcBef>
                <a:spcPct val="50000"/>
              </a:spcBef>
            </a:pPr>
            <a:r>
              <a:rPr lang="en-US" sz="1200" b="1" dirty="0" smtClean="0"/>
              <a:t>Eyeglass </a:t>
            </a:r>
            <a:r>
              <a:rPr lang="en-US" sz="1200" b="1" dirty="0"/>
              <a:t>Recycling</a:t>
            </a:r>
          </a:p>
          <a:p>
            <a:pPr>
              <a:spcBef>
                <a:spcPct val="50000"/>
              </a:spcBef>
            </a:pPr>
            <a:r>
              <a:rPr lang="en-US" sz="1200" b="1" dirty="0" smtClean="0"/>
              <a:t>Yuba-Sutter </a:t>
            </a:r>
            <a:r>
              <a:rPr lang="en-US" sz="1200" b="1" dirty="0"/>
              <a:t>Foster Parents</a:t>
            </a:r>
          </a:p>
          <a:p>
            <a:pPr>
              <a:spcBef>
                <a:spcPct val="50000"/>
              </a:spcBef>
            </a:pPr>
            <a:r>
              <a:rPr lang="en-US" sz="1200" b="1" dirty="0" smtClean="0"/>
              <a:t>Yuba-Sutter </a:t>
            </a:r>
            <a:r>
              <a:rPr lang="en-US" sz="1200" b="1" dirty="0"/>
              <a:t>Toy Run</a:t>
            </a:r>
          </a:p>
          <a:p>
            <a:pPr>
              <a:spcBef>
                <a:spcPct val="50000"/>
              </a:spcBef>
            </a:pPr>
            <a:r>
              <a:rPr lang="en-US" sz="1200" b="1" dirty="0" smtClean="0"/>
              <a:t>Highway </a:t>
            </a:r>
            <a:r>
              <a:rPr lang="en-US" sz="1200" b="1" dirty="0"/>
              <a:t>Cleanup Project</a:t>
            </a:r>
          </a:p>
          <a:p>
            <a:pPr>
              <a:spcBef>
                <a:spcPct val="50000"/>
              </a:spcBef>
            </a:pPr>
            <a:r>
              <a:rPr lang="en-US" sz="1200" b="1" dirty="0" smtClean="0"/>
              <a:t>Lions </a:t>
            </a:r>
            <a:r>
              <a:rPr lang="en-US" sz="1200" b="1" dirty="0"/>
              <a:t>Christmas Food and Toy baskets</a:t>
            </a:r>
          </a:p>
          <a:p>
            <a:pPr>
              <a:spcBef>
                <a:spcPct val="50000"/>
              </a:spcBef>
            </a:pPr>
            <a:r>
              <a:rPr lang="en-US" sz="1200" b="1" dirty="0" smtClean="0"/>
              <a:t>Annual </a:t>
            </a:r>
            <a:r>
              <a:rPr lang="en-US" sz="1200" b="1" dirty="0"/>
              <a:t>Veterans Day Celebration/Dinner</a:t>
            </a:r>
          </a:p>
          <a:p>
            <a:pPr>
              <a:spcBef>
                <a:spcPct val="50000"/>
              </a:spcBef>
            </a:pPr>
            <a:r>
              <a:rPr lang="en-US" sz="1200" b="1" dirty="0" smtClean="0"/>
              <a:t>Local </a:t>
            </a:r>
            <a:r>
              <a:rPr lang="en-US" sz="1200" b="1" dirty="0"/>
              <a:t>Grange</a:t>
            </a:r>
          </a:p>
          <a:p>
            <a:pPr>
              <a:spcBef>
                <a:spcPct val="50000"/>
              </a:spcBef>
            </a:pPr>
            <a:r>
              <a:rPr lang="en-US" sz="1200" b="1" dirty="0" smtClean="0"/>
              <a:t>Fire </a:t>
            </a:r>
            <a:r>
              <a:rPr lang="en-US" sz="1200" b="1" dirty="0"/>
              <a:t>Victim Support (As needed)</a:t>
            </a:r>
          </a:p>
          <a:p>
            <a:pPr>
              <a:spcBef>
                <a:spcPct val="50000"/>
              </a:spcBef>
            </a:pPr>
            <a:r>
              <a:rPr lang="en-US" sz="1200" b="1" dirty="0" smtClean="0"/>
              <a:t>Family </a:t>
            </a:r>
            <a:r>
              <a:rPr lang="en-US" sz="1200" b="1" dirty="0"/>
              <a:t>Medical Emergency Support (As needed)</a:t>
            </a:r>
          </a:p>
          <a:p>
            <a:pPr>
              <a:spcBef>
                <a:spcPct val="50000"/>
              </a:spcBef>
            </a:pPr>
            <a:r>
              <a:rPr lang="en-US" sz="1200" b="1" dirty="0" smtClean="0"/>
              <a:t>Love </a:t>
            </a:r>
            <a:r>
              <a:rPr lang="en-US" sz="1200" b="1" dirty="0"/>
              <a:t>Lights A Tree Cancer Center</a:t>
            </a:r>
          </a:p>
          <a:p>
            <a:pPr>
              <a:spcBef>
                <a:spcPct val="50000"/>
              </a:spcBef>
            </a:pPr>
            <a:r>
              <a:rPr lang="en-US" sz="1200" b="1" dirty="0" smtClean="0"/>
              <a:t>Blue </a:t>
            </a:r>
            <a:r>
              <a:rPr lang="en-US" sz="1200" b="1" dirty="0"/>
              <a:t>Star Moms (Items for our Soldiers)</a:t>
            </a:r>
          </a:p>
          <a:p>
            <a:pPr>
              <a:spcBef>
                <a:spcPct val="50000"/>
              </a:spcBef>
            </a:pPr>
            <a:r>
              <a:rPr lang="en-US" sz="1200" b="1" dirty="0" smtClean="0"/>
              <a:t>These </a:t>
            </a:r>
            <a:r>
              <a:rPr lang="en-US" sz="1200" b="1" dirty="0"/>
              <a:t>are *Youth Specific Programs*</a:t>
            </a:r>
          </a:p>
          <a:p>
            <a:pPr>
              <a:spcBef>
                <a:spcPct val="50000"/>
              </a:spcBef>
            </a:pPr>
            <a:r>
              <a:rPr lang="en-US" sz="1200" b="1" dirty="0" smtClean="0"/>
              <a:t>Student </a:t>
            </a:r>
            <a:r>
              <a:rPr lang="en-US" sz="1200" b="1" dirty="0"/>
              <a:t>Speaker Program (High School)</a:t>
            </a:r>
          </a:p>
          <a:p>
            <a:pPr>
              <a:spcBef>
                <a:spcPct val="50000"/>
              </a:spcBef>
            </a:pPr>
            <a:r>
              <a:rPr lang="en-US" sz="1200" b="1" dirty="0" smtClean="0"/>
              <a:t>Peace </a:t>
            </a:r>
            <a:r>
              <a:rPr lang="en-US" sz="1200" b="1" dirty="0"/>
              <a:t>Poster Contest (Middle School)</a:t>
            </a:r>
          </a:p>
          <a:p>
            <a:pPr>
              <a:spcBef>
                <a:spcPct val="50000"/>
              </a:spcBef>
            </a:pPr>
            <a:r>
              <a:rPr lang="en-US" sz="1200" b="1" dirty="0" smtClean="0"/>
              <a:t>Flag </a:t>
            </a:r>
            <a:r>
              <a:rPr lang="en-US" sz="1200" b="1" dirty="0"/>
              <a:t>Day Education (Loma Rica/Foothill/</a:t>
            </a:r>
            <a:r>
              <a:rPr lang="en-US" sz="1200" b="1" dirty="0" err="1"/>
              <a:t>Cordua</a:t>
            </a:r>
            <a:r>
              <a:rPr lang="en-US" sz="1200" b="1" dirty="0"/>
              <a:t>/Browns Valley)</a:t>
            </a:r>
          </a:p>
          <a:p>
            <a:pPr>
              <a:spcBef>
                <a:spcPct val="50000"/>
              </a:spcBef>
            </a:pPr>
            <a:r>
              <a:rPr lang="en-US" sz="1200" b="1" dirty="0" smtClean="0"/>
              <a:t>Dobbins </a:t>
            </a:r>
            <a:r>
              <a:rPr lang="en-US" sz="1200" b="1" dirty="0"/>
              <a:t>School Fall Festival</a:t>
            </a:r>
          </a:p>
          <a:p>
            <a:pPr>
              <a:spcBef>
                <a:spcPct val="50000"/>
              </a:spcBef>
            </a:pPr>
            <a:r>
              <a:rPr lang="en-US" sz="1200" b="1" dirty="0" smtClean="0"/>
              <a:t>Boy </a:t>
            </a:r>
            <a:r>
              <a:rPr lang="en-US" sz="1200" b="1" dirty="0"/>
              <a:t>Scouts</a:t>
            </a:r>
          </a:p>
          <a:p>
            <a:pPr>
              <a:spcBef>
                <a:spcPct val="50000"/>
              </a:spcBef>
            </a:pPr>
            <a:r>
              <a:rPr lang="en-US" sz="1200" b="1" dirty="0" smtClean="0"/>
              <a:t>New </a:t>
            </a:r>
            <a:r>
              <a:rPr lang="en-US" sz="1200" b="1" dirty="0"/>
              <a:t>Playground Equipment</a:t>
            </a:r>
          </a:p>
          <a:p>
            <a:pPr>
              <a:spcBef>
                <a:spcPct val="50000"/>
              </a:spcBef>
            </a:pPr>
            <a:r>
              <a:rPr lang="en-US" sz="1200" b="1" dirty="0" smtClean="0"/>
              <a:t>Lions </a:t>
            </a:r>
            <a:r>
              <a:rPr lang="en-US" sz="1200" b="1" dirty="0"/>
              <a:t>All Star Football Sponsorship</a:t>
            </a:r>
          </a:p>
          <a:p>
            <a:pPr>
              <a:spcBef>
                <a:spcPct val="50000"/>
              </a:spcBef>
            </a:pPr>
            <a:r>
              <a:rPr lang="en-US" sz="1200" b="1" dirty="0" smtClean="0"/>
              <a:t>Shady </a:t>
            </a:r>
            <a:r>
              <a:rPr lang="en-US" sz="1200" b="1" dirty="0"/>
              <a:t>Creek Youth Camp</a:t>
            </a:r>
          </a:p>
          <a:p>
            <a:pPr>
              <a:spcBef>
                <a:spcPct val="50000"/>
              </a:spcBef>
            </a:pPr>
            <a:r>
              <a:rPr lang="en-US" sz="1200" b="1" dirty="0" smtClean="0"/>
              <a:t>North </a:t>
            </a:r>
            <a:r>
              <a:rPr lang="en-US" sz="1200" b="1" dirty="0"/>
              <a:t>Yuba Little League Baseball Donations</a:t>
            </a:r>
          </a:p>
          <a:p>
            <a:pPr>
              <a:spcBef>
                <a:spcPct val="50000"/>
              </a:spcBef>
            </a:pPr>
            <a:r>
              <a:rPr lang="en-US" sz="1200" b="1" dirty="0" smtClean="0"/>
              <a:t>4-H</a:t>
            </a:r>
            <a:endParaRPr lang="en-US" sz="1200" b="1" dirty="0"/>
          </a:p>
          <a:p>
            <a:pPr>
              <a:spcBef>
                <a:spcPct val="50000"/>
              </a:spcBef>
            </a:pPr>
            <a:r>
              <a:rPr lang="en-US" sz="1200" b="1" dirty="0" smtClean="0"/>
              <a:t>MHS </a:t>
            </a:r>
            <a:r>
              <a:rPr lang="en-US" sz="1200" b="1" dirty="0"/>
              <a:t>Grad Night</a:t>
            </a:r>
          </a:p>
          <a:p>
            <a:pPr>
              <a:spcBef>
                <a:spcPct val="50000"/>
              </a:spcBef>
            </a:pPr>
            <a:r>
              <a:rPr lang="en-US" sz="1200" b="1" dirty="0" smtClean="0"/>
              <a:t>Scholarships </a:t>
            </a:r>
            <a:r>
              <a:rPr lang="en-US" sz="1200" b="1" dirty="0"/>
              <a:t>and Citizen Awards</a:t>
            </a:r>
          </a:p>
          <a:p>
            <a:pPr>
              <a:spcBef>
                <a:spcPct val="50000"/>
              </a:spcBef>
            </a:pPr>
            <a:r>
              <a:rPr lang="en-US" sz="1200" b="1" dirty="0" smtClean="0"/>
              <a:t>CAST </a:t>
            </a:r>
            <a:r>
              <a:rPr lang="en-US" sz="1200" b="1" dirty="0"/>
              <a:t>for Kids (Special Needs/Disabled)</a:t>
            </a:r>
          </a:p>
          <a:p>
            <a:pPr>
              <a:spcBef>
                <a:spcPct val="50000"/>
              </a:spcBef>
            </a:pPr>
            <a:r>
              <a:rPr lang="en-US" sz="1200" b="1" dirty="0" smtClean="0"/>
              <a:t>Christmas/Santa </a:t>
            </a:r>
            <a:r>
              <a:rPr lang="en-US" sz="1200" b="1" dirty="0"/>
              <a:t>at Spring Valley School</a:t>
            </a:r>
          </a:p>
          <a:p>
            <a:pPr>
              <a:spcBef>
                <a:spcPct val="50000"/>
              </a:spcBef>
            </a:pPr>
            <a:r>
              <a:rPr lang="en-US" sz="1200" b="1" dirty="0" smtClean="0"/>
              <a:t>Community </a:t>
            </a:r>
            <a:r>
              <a:rPr lang="en-US" sz="1200" b="1" dirty="0"/>
              <a:t>East Egg </a:t>
            </a:r>
            <a:r>
              <a:rPr lang="en-US" sz="1200" b="1" dirty="0" smtClean="0"/>
              <a:t>Hunt/Party</a:t>
            </a:r>
          </a:p>
          <a:p>
            <a:pPr>
              <a:spcBef>
                <a:spcPct val="50000"/>
              </a:spcBef>
            </a:pPr>
            <a:r>
              <a:rPr lang="en-US" sz="1200" b="1" dirty="0" smtClean="0"/>
              <a:t>Halloween Trick-or-Treat Street</a:t>
            </a:r>
            <a:endParaRPr lang="en-US" sz="1200" b="1" dirty="0"/>
          </a:p>
        </p:txBody>
      </p:sp>
      <p:sp>
        <p:nvSpPr>
          <p:cNvPr id="25606" name="Text Box 10"/>
          <p:cNvSpPr txBox="1">
            <a:spLocks noChangeArrowheads="1"/>
          </p:cNvSpPr>
          <p:nvPr/>
        </p:nvSpPr>
        <p:spPr bwMode="auto">
          <a:xfrm>
            <a:off x="-11551920" y="5562600"/>
            <a:ext cx="8305800" cy="10849124"/>
          </a:xfrm>
          <a:prstGeom prst="rect">
            <a:avLst/>
          </a:prstGeom>
          <a:noFill/>
          <a:ln w="9525">
            <a:noFill/>
            <a:miter lim="800000"/>
            <a:headEnd/>
            <a:tailEnd/>
          </a:ln>
        </p:spPr>
        <p:txBody>
          <a:bodyPr wrap="square" numCol="2">
            <a:spAutoFit/>
          </a:bodyPr>
          <a:lstStyle/>
          <a:p>
            <a:pPr>
              <a:spcBef>
                <a:spcPct val="50000"/>
              </a:spcBef>
            </a:pPr>
            <a:r>
              <a:rPr lang="en-US" sz="2600" b="1" dirty="0" smtClean="0">
                <a:latin typeface="Arial" charset="0"/>
              </a:rPr>
              <a:t>Some of the Community services we  </a:t>
            </a:r>
            <a:endParaRPr lang="en-US" sz="2600" b="1" dirty="0">
              <a:latin typeface="Arial" charset="0"/>
            </a:endParaRPr>
          </a:p>
          <a:p>
            <a:pPr>
              <a:spcBef>
                <a:spcPct val="50000"/>
              </a:spcBef>
            </a:pPr>
            <a:r>
              <a:rPr lang="en-US" b="1" dirty="0">
                <a:latin typeface="Arial" charset="0"/>
              </a:rPr>
              <a:t> </a:t>
            </a:r>
          </a:p>
          <a:p>
            <a:pPr>
              <a:spcBef>
                <a:spcPct val="50000"/>
              </a:spcBef>
              <a:buFontTx/>
              <a:buChar char="•"/>
            </a:pPr>
            <a:r>
              <a:rPr lang="en-US" b="1" dirty="0">
                <a:latin typeface="Arial" charset="0"/>
              </a:rPr>
              <a:t> Foothill Intermediate School</a:t>
            </a:r>
          </a:p>
          <a:p>
            <a:pPr>
              <a:spcBef>
                <a:spcPct val="50000"/>
              </a:spcBef>
              <a:buFontTx/>
              <a:buChar char="•"/>
            </a:pPr>
            <a:r>
              <a:rPr lang="en-US" b="1" dirty="0">
                <a:latin typeface="Arial" charset="0"/>
              </a:rPr>
              <a:t> ROTC of Marysville &amp; </a:t>
            </a:r>
            <a:r>
              <a:rPr lang="en-US" b="1" dirty="0" err="1">
                <a:latin typeface="Arial" charset="0"/>
              </a:rPr>
              <a:t>Lindhurst</a:t>
            </a:r>
            <a:r>
              <a:rPr lang="en-US" b="1" dirty="0">
                <a:latin typeface="Arial" charset="0"/>
              </a:rPr>
              <a:t> High</a:t>
            </a:r>
          </a:p>
          <a:p>
            <a:pPr>
              <a:spcBef>
                <a:spcPct val="50000"/>
              </a:spcBef>
              <a:buFontTx/>
              <a:buChar char="•"/>
            </a:pPr>
            <a:r>
              <a:rPr lang="en-US" b="1" dirty="0">
                <a:latin typeface="Arial" charset="0"/>
              </a:rPr>
              <a:t> Local Scout Troops</a:t>
            </a:r>
          </a:p>
          <a:p>
            <a:pPr>
              <a:spcBef>
                <a:spcPct val="50000"/>
              </a:spcBef>
              <a:buFontTx/>
              <a:buChar char="•"/>
            </a:pPr>
            <a:r>
              <a:rPr lang="en-US" b="1" dirty="0">
                <a:latin typeface="Arial" charset="0"/>
              </a:rPr>
              <a:t> Shady Creek Outdoor School</a:t>
            </a:r>
          </a:p>
          <a:p>
            <a:pPr>
              <a:spcBef>
                <a:spcPct val="50000"/>
              </a:spcBef>
              <a:buFontTx/>
              <a:buChar char="•"/>
            </a:pPr>
            <a:r>
              <a:rPr lang="en-US" b="1" dirty="0">
                <a:latin typeface="Arial" charset="0"/>
              </a:rPr>
              <a:t> Local 4-H</a:t>
            </a:r>
          </a:p>
          <a:p>
            <a:r>
              <a:rPr lang="en-US" sz="1100" dirty="0"/>
              <a:t>$38,605.00 directly donated back into our community.*</a:t>
            </a:r>
          </a:p>
          <a:p>
            <a:r>
              <a:rPr lang="en-US" sz="1100" dirty="0"/>
              <a:t>Vision screening, exams, and eye glasses</a:t>
            </a:r>
          </a:p>
          <a:p>
            <a:r>
              <a:rPr lang="en-US" sz="1100" dirty="0"/>
              <a:t>Salvation Army (Serving Thanksgiving meals)</a:t>
            </a:r>
          </a:p>
          <a:p>
            <a:r>
              <a:rPr lang="en-US" sz="1100" dirty="0"/>
              <a:t>Loma Rica Church (Needy Seniors)</a:t>
            </a:r>
          </a:p>
          <a:p>
            <a:r>
              <a:rPr lang="en-US" sz="1100" dirty="0"/>
              <a:t>Loma Rica Church Turkey Drive</a:t>
            </a:r>
          </a:p>
          <a:p>
            <a:r>
              <a:rPr lang="en-US" sz="1100" dirty="0"/>
              <a:t>Yuba-Sutter Veterans Parade</a:t>
            </a:r>
          </a:p>
          <a:p>
            <a:r>
              <a:rPr lang="en-US" sz="1100" dirty="0"/>
              <a:t>Canine Companions </a:t>
            </a:r>
            <a:r>
              <a:rPr lang="en-US" sz="1100" dirty="0" smtClean="0"/>
              <a:t>for Independence </a:t>
            </a:r>
            <a:r>
              <a:rPr lang="en-US" sz="1100" dirty="0"/>
              <a:t>(CCI)</a:t>
            </a:r>
          </a:p>
          <a:p>
            <a:r>
              <a:rPr lang="en-US" sz="1100" dirty="0"/>
              <a:t>American Legion Post 807</a:t>
            </a:r>
          </a:p>
          <a:p>
            <a:r>
              <a:rPr lang="en-US" sz="1100" dirty="0"/>
              <a:t>Eyeglass Recycling</a:t>
            </a:r>
          </a:p>
          <a:p>
            <a:r>
              <a:rPr lang="en-US" sz="1100" dirty="0"/>
              <a:t>Yuba-Sutter Foster Parents</a:t>
            </a:r>
          </a:p>
          <a:p>
            <a:r>
              <a:rPr lang="en-US" sz="1100" dirty="0"/>
              <a:t>Yuba-Sutter Toy Run</a:t>
            </a:r>
          </a:p>
          <a:p>
            <a:r>
              <a:rPr lang="en-US" sz="1100" dirty="0"/>
              <a:t>Highway Cleanup Project</a:t>
            </a:r>
          </a:p>
          <a:p>
            <a:r>
              <a:rPr lang="en-US" sz="1100" dirty="0"/>
              <a:t>Lions Christmas Food and Toy baskets</a:t>
            </a:r>
          </a:p>
          <a:p>
            <a:r>
              <a:rPr lang="en-US" sz="1100" dirty="0"/>
              <a:t>Annual Veterans Day Celebration/Dinner</a:t>
            </a:r>
          </a:p>
          <a:p>
            <a:r>
              <a:rPr lang="en-US" sz="1100" dirty="0"/>
              <a:t>Local Grange</a:t>
            </a:r>
          </a:p>
          <a:p>
            <a:r>
              <a:rPr lang="en-US" sz="1100" dirty="0"/>
              <a:t>Fire Victim Support (As needed)</a:t>
            </a:r>
          </a:p>
          <a:p>
            <a:r>
              <a:rPr lang="en-US" sz="1100" dirty="0"/>
              <a:t>Family Medical Emergency Support (As needed)</a:t>
            </a:r>
          </a:p>
          <a:p>
            <a:r>
              <a:rPr lang="en-US" sz="1100" dirty="0"/>
              <a:t>Love Lights A Tree Cancer Center</a:t>
            </a:r>
          </a:p>
          <a:p>
            <a:r>
              <a:rPr lang="en-US" sz="1100" dirty="0"/>
              <a:t>Blue Star Moms (Items for our Soldiers)</a:t>
            </a:r>
          </a:p>
          <a:p>
            <a:r>
              <a:rPr lang="en-US" sz="1100" dirty="0"/>
              <a:t>These are *Youth Specific Programs*</a:t>
            </a:r>
          </a:p>
          <a:p>
            <a:r>
              <a:rPr lang="en-US" sz="1100" dirty="0"/>
              <a:t>Student Speaker Program (High School)</a:t>
            </a:r>
          </a:p>
          <a:p>
            <a:r>
              <a:rPr lang="en-US" sz="1100" dirty="0"/>
              <a:t>Peace Poster Contest (Middle School)</a:t>
            </a:r>
          </a:p>
          <a:p>
            <a:r>
              <a:rPr lang="en-US" sz="1100" dirty="0"/>
              <a:t>Flag Day Education (Loma Rica/Foothill/</a:t>
            </a:r>
            <a:r>
              <a:rPr lang="en-US" sz="1100" dirty="0" err="1"/>
              <a:t>Cordua</a:t>
            </a:r>
            <a:r>
              <a:rPr lang="en-US" sz="1100" dirty="0"/>
              <a:t>/Browns Valley)</a:t>
            </a:r>
          </a:p>
          <a:p>
            <a:r>
              <a:rPr lang="en-US" sz="1100" dirty="0"/>
              <a:t>Dobbins School Fall Festival</a:t>
            </a:r>
          </a:p>
          <a:p>
            <a:r>
              <a:rPr lang="en-US" sz="1100" dirty="0"/>
              <a:t>Boy Scouts</a:t>
            </a:r>
          </a:p>
          <a:p>
            <a:r>
              <a:rPr lang="en-US" sz="1100" dirty="0"/>
              <a:t>New Playground Equipment</a:t>
            </a:r>
          </a:p>
          <a:p>
            <a:r>
              <a:rPr lang="en-US" sz="1100" dirty="0"/>
              <a:t>Lions All Star Football Sponsorship</a:t>
            </a:r>
          </a:p>
          <a:p>
            <a:r>
              <a:rPr lang="en-US" sz="1100" dirty="0"/>
              <a:t>Shady Creek Youth Camp</a:t>
            </a:r>
          </a:p>
          <a:p>
            <a:r>
              <a:rPr lang="en-US" sz="1100" dirty="0"/>
              <a:t>North Yuba Little League Baseball Donations</a:t>
            </a:r>
          </a:p>
          <a:p>
            <a:r>
              <a:rPr lang="en-US" sz="1100" dirty="0"/>
              <a:t>4-H</a:t>
            </a:r>
          </a:p>
          <a:p>
            <a:r>
              <a:rPr lang="en-US" sz="1100" dirty="0"/>
              <a:t>MHS Grad Night</a:t>
            </a:r>
          </a:p>
          <a:p>
            <a:r>
              <a:rPr lang="en-US" sz="1100" dirty="0"/>
              <a:t>Scholarships and Citizen Awards</a:t>
            </a:r>
          </a:p>
          <a:p>
            <a:r>
              <a:rPr lang="en-US" sz="1100" dirty="0"/>
              <a:t>CAST for Kids (Special Needs/Disabled)</a:t>
            </a:r>
          </a:p>
          <a:p>
            <a:r>
              <a:rPr lang="en-US" sz="1100" dirty="0"/>
              <a:t>Christmas/Santa at Spring Valley School</a:t>
            </a:r>
          </a:p>
          <a:p>
            <a:r>
              <a:rPr lang="en-US" sz="1100" dirty="0"/>
              <a:t>Community East Egg Hunt/Party</a:t>
            </a:r>
          </a:p>
          <a:p>
            <a:pPr>
              <a:spcBef>
                <a:spcPct val="50000"/>
              </a:spcBef>
              <a:buFontTx/>
              <a:buChar char="•"/>
            </a:pPr>
            <a:endParaRPr lang="en-US" b="1" dirty="0">
              <a:latin typeface="Arial" charset="0"/>
            </a:endParaRPr>
          </a:p>
          <a:p>
            <a:pPr>
              <a:spcBef>
                <a:spcPct val="50000"/>
              </a:spcBef>
              <a:buFontTx/>
              <a:buChar char="•"/>
            </a:pPr>
            <a:endParaRPr lang="en-US" b="1" dirty="0">
              <a:latin typeface="Arial" charset="0"/>
            </a:endParaRPr>
          </a:p>
        </p:txBody>
      </p:sp>
      <p:sp>
        <p:nvSpPr>
          <p:cNvPr id="25608" name="Rectangle 12"/>
          <p:cNvSpPr>
            <a:spLocks noChangeArrowheads="1"/>
          </p:cNvSpPr>
          <p:nvPr/>
        </p:nvSpPr>
        <p:spPr bwMode="auto">
          <a:xfrm>
            <a:off x="762000" y="225186"/>
            <a:ext cx="7247498" cy="584775"/>
          </a:xfrm>
          <a:prstGeom prst="rect">
            <a:avLst/>
          </a:prstGeom>
          <a:noFill/>
          <a:ln w="9525">
            <a:noFill/>
            <a:miter lim="800000"/>
            <a:headEnd/>
            <a:tailEnd/>
          </a:ln>
        </p:spPr>
        <p:txBody>
          <a:bodyPr wrap="none">
            <a:spAutoFit/>
          </a:bodyPr>
          <a:lstStyle/>
          <a:p>
            <a:pPr algn="ctr"/>
            <a:r>
              <a:rPr lang="en-US" sz="3200" b="1" dirty="0">
                <a:solidFill>
                  <a:srgbClr val="FFCC00"/>
                </a:solidFill>
              </a:rPr>
              <a:t>Foothill Lions </a:t>
            </a:r>
            <a:r>
              <a:rPr lang="en-US" sz="3200" b="1" dirty="0" smtClean="0">
                <a:solidFill>
                  <a:srgbClr val="FFCC00"/>
                </a:solidFill>
              </a:rPr>
              <a:t>at large in the community</a:t>
            </a:r>
            <a:endParaRPr lang="en-US" sz="3200" dirty="0">
              <a:solidFill>
                <a:srgbClr val="FFCC00"/>
              </a:solidFill>
            </a:endParaRPr>
          </a:p>
        </p:txBody>
      </p:sp>
      <p:sp>
        <p:nvSpPr>
          <p:cNvPr id="25609" name="Rectangle 13"/>
          <p:cNvSpPr>
            <a:spLocks noChangeArrowheads="1"/>
          </p:cNvSpPr>
          <p:nvPr/>
        </p:nvSpPr>
        <p:spPr bwMode="auto">
          <a:xfrm>
            <a:off x="4114800" y="6172200"/>
            <a:ext cx="4572000" cy="338138"/>
          </a:xfrm>
          <a:prstGeom prst="rect">
            <a:avLst/>
          </a:prstGeom>
          <a:noFill/>
          <a:ln w="9525">
            <a:noFill/>
            <a:miter lim="800000"/>
            <a:headEnd/>
            <a:tailEnd/>
          </a:ln>
        </p:spPr>
        <p:txBody>
          <a:bodyPr>
            <a:spAutoFit/>
          </a:bodyPr>
          <a:lstStyle/>
          <a:p>
            <a:pPr>
              <a:spcBef>
                <a:spcPct val="50000"/>
              </a:spcBef>
            </a:pPr>
            <a:r>
              <a:rPr lang="en-US" sz="1600" dirty="0">
                <a:latin typeface="Arial" charset="0"/>
              </a:rPr>
              <a:t>Loma Rica Foothill Lions Orientation </a:t>
            </a:r>
            <a:r>
              <a:rPr lang="en-US" sz="1600" dirty="0" smtClean="0">
                <a:latin typeface="Arial" charset="0"/>
              </a:rPr>
              <a:t>2016/2017</a:t>
            </a:r>
            <a:endParaRPr lang="en-US" sz="1600" dirty="0">
              <a:latin typeface="Arial" charset="0"/>
            </a:endParaRPr>
          </a:p>
        </p:txBody>
      </p:sp>
      <p:sp>
        <p:nvSpPr>
          <p:cNvPr id="2" name="TextBox 1"/>
          <p:cNvSpPr txBox="1"/>
          <p:nvPr/>
        </p:nvSpPr>
        <p:spPr>
          <a:xfrm>
            <a:off x="-11551920" y="16472044"/>
            <a:ext cx="16383000" cy="13018949"/>
          </a:xfrm>
          <a:prstGeom prst="rect">
            <a:avLst/>
          </a:prstGeom>
          <a:noFill/>
        </p:spPr>
        <p:txBody>
          <a:bodyPr wrap="square" numCol="2" rtlCol="0">
            <a:spAutoFit/>
          </a:bodyPr>
          <a:lstStyle/>
          <a:p>
            <a:r>
              <a:rPr lang="en-US" dirty="0"/>
              <a:t>$38,605.00 directly donated back into our community.*</a:t>
            </a:r>
          </a:p>
          <a:p>
            <a:r>
              <a:rPr lang="en-US" dirty="0"/>
              <a:t>Vision screening, exams, and eye glasses</a:t>
            </a:r>
          </a:p>
          <a:p>
            <a:r>
              <a:rPr lang="en-US" dirty="0"/>
              <a:t>Salvation Army (Serving Thanksgiving meals)</a:t>
            </a:r>
          </a:p>
          <a:p>
            <a:r>
              <a:rPr lang="en-US" dirty="0"/>
              <a:t>Loma Rica Church (Needy Seniors)</a:t>
            </a:r>
          </a:p>
          <a:p>
            <a:r>
              <a:rPr lang="en-US" dirty="0"/>
              <a:t>Loma Rica Church Turkey Drive</a:t>
            </a:r>
          </a:p>
          <a:p>
            <a:r>
              <a:rPr lang="en-US" dirty="0"/>
              <a:t>Yuba-Sutter Veterans Parade</a:t>
            </a:r>
          </a:p>
          <a:p>
            <a:r>
              <a:rPr lang="en-US" dirty="0"/>
              <a:t>Canine Companions f/ Independence (CCI)</a:t>
            </a:r>
          </a:p>
          <a:p>
            <a:r>
              <a:rPr lang="en-US" dirty="0"/>
              <a:t>American Legion Post 807</a:t>
            </a:r>
          </a:p>
          <a:p>
            <a:r>
              <a:rPr lang="en-US" dirty="0"/>
              <a:t>Eyeglass Recycling</a:t>
            </a:r>
          </a:p>
          <a:p>
            <a:r>
              <a:rPr lang="en-US" dirty="0"/>
              <a:t>Yuba-Sutter Foster Parents</a:t>
            </a:r>
          </a:p>
          <a:p>
            <a:r>
              <a:rPr lang="en-US" dirty="0"/>
              <a:t>Yuba-Sutter Toy Run</a:t>
            </a:r>
          </a:p>
          <a:p>
            <a:r>
              <a:rPr lang="en-US" dirty="0"/>
              <a:t>Highway Cleanup Project</a:t>
            </a:r>
          </a:p>
          <a:p>
            <a:r>
              <a:rPr lang="en-US" dirty="0"/>
              <a:t>Lions Christmas Food and Toy baskets</a:t>
            </a:r>
          </a:p>
          <a:p>
            <a:r>
              <a:rPr lang="en-US" dirty="0"/>
              <a:t>Annual Veterans Day Celebration/Dinner</a:t>
            </a:r>
          </a:p>
          <a:p>
            <a:r>
              <a:rPr lang="en-US" dirty="0"/>
              <a:t>Local Grange</a:t>
            </a:r>
          </a:p>
          <a:p>
            <a:r>
              <a:rPr lang="en-US" dirty="0"/>
              <a:t>Fire Victim Support (As needed)</a:t>
            </a:r>
          </a:p>
          <a:p>
            <a:r>
              <a:rPr lang="en-US" dirty="0"/>
              <a:t>Family Medical Emergency Support (As needed)</a:t>
            </a:r>
          </a:p>
          <a:p>
            <a:r>
              <a:rPr lang="en-US" dirty="0"/>
              <a:t>Love Lights A Tree Cancer Center</a:t>
            </a:r>
          </a:p>
          <a:p>
            <a:r>
              <a:rPr lang="en-US" dirty="0"/>
              <a:t>Blue Star Moms (Items for our Soldiers)</a:t>
            </a:r>
          </a:p>
          <a:p>
            <a:r>
              <a:rPr lang="en-US" dirty="0"/>
              <a:t>These are *Youth Specific Programs*</a:t>
            </a:r>
          </a:p>
          <a:p>
            <a:r>
              <a:rPr lang="en-US" dirty="0"/>
              <a:t>Student Speaker Program (High School)</a:t>
            </a:r>
          </a:p>
          <a:p>
            <a:r>
              <a:rPr lang="en-US" dirty="0"/>
              <a:t>Peace Poster Contest (Middle School)</a:t>
            </a:r>
          </a:p>
          <a:p>
            <a:r>
              <a:rPr lang="en-US" dirty="0"/>
              <a:t>Flag Day Education (Loma Rica/Foothill/</a:t>
            </a:r>
            <a:r>
              <a:rPr lang="en-US" dirty="0" err="1"/>
              <a:t>Cordua</a:t>
            </a:r>
            <a:r>
              <a:rPr lang="en-US" dirty="0"/>
              <a:t>/Browns Valley)</a:t>
            </a:r>
          </a:p>
          <a:p>
            <a:r>
              <a:rPr lang="en-US" dirty="0"/>
              <a:t>Dobbins School Fall Festival</a:t>
            </a:r>
          </a:p>
          <a:p>
            <a:r>
              <a:rPr lang="en-US" dirty="0"/>
              <a:t>Boy Scouts</a:t>
            </a:r>
          </a:p>
          <a:p>
            <a:r>
              <a:rPr lang="en-US" dirty="0"/>
              <a:t>New Playground Equipment</a:t>
            </a:r>
          </a:p>
          <a:p>
            <a:r>
              <a:rPr lang="en-US" dirty="0"/>
              <a:t>Lions All Star Football Sponsorship</a:t>
            </a:r>
          </a:p>
          <a:p>
            <a:r>
              <a:rPr lang="en-US" dirty="0"/>
              <a:t>Shady Creek Youth Camp</a:t>
            </a:r>
          </a:p>
          <a:p>
            <a:r>
              <a:rPr lang="en-US" dirty="0"/>
              <a:t>North Yuba Little League Baseball Donations</a:t>
            </a:r>
          </a:p>
          <a:p>
            <a:r>
              <a:rPr lang="en-US" dirty="0"/>
              <a:t>4-H</a:t>
            </a:r>
          </a:p>
          <a:p>
            <a:r>
              <a:rPr lang="en-US" dirty="0"/>
              <a:t>MHS Grad Night</a:t>
            </a:r>
          </a:p>
          <a:p>
            <a:r>
              <a:rPr lang="en-US" dirty="0"/>
              <a:t>Scholarships and Citizen Awards</a:t>
            </a:r>
          </a:p>
          <a:p>
            <a:r>
              <a:rPr lang="en-US" dirty="0"/>
              <a:t>CAST for Kids (Special Needs/Disabled)</a:t>
            </a:r>
          </a:p>
          <a:p>
            <a:r>
              <a:rPr lang="en-US" dirty="0"/>
              <a:t>Christmas/Santa at Spring Valley School</a:t>
            </a:r>
          </a:p>
          <a:p>
            <a:r>
              <a:rPr lang="en-US" dirty="0"/>
              <a:t>Community East Egg Hunt/Party</a:t>
            </a:r>
          </a:p>
        </p:txBody>
      </p:sp>
      <p:sp>
        <p:nvSpPr>
          <p:cNvPr id="3" name="TextBox 2"/>
          <p:cNvSpPr txBox="1"/>
          <p:nvPr/>
        </p:nvSpPr>
        <p:spPr>
          <a:xfrm rot="10800000" flipV="1">
            <a:off x="-3246119" y="-13611642"/>
            <a:ext cx="14066519" cy="13018949"/>
          </a:xfrm>
          <a:prstGeom prst="rect">
            <a:avLst/>
          </a:prstGeom>
          <a:noFill/>
        </p:spPr>
        <p:txBody>
          <a:bodyPr wrap="square" numCol="2" rtlCol="0">
            <a:spAutoFit/>
          </a:bodyPr>
          <a:lstStyle/>
          <a:p>
            <a:r>
              <a:rPr lang="en-US" dirty="0"/>
              <a:t> $38,605.00 directly donated back into our community.*</a:t>
            </a:r>
          </a:p>
          <a:p>
            <a:endParaRPr lang="en-US" sz="1200" dirty="0"/>
          </a:p>
          <a:p>
            <a:r>
              <a:rPr lang="en-US" sz="1200" dirty="0"/>
              <a:t>Vision screening, exams, and eye glasses</a:t>
            </a:r>
          </a:p>
          <a:p>
            <a:endParaRPr lang="en-US" sz="1200" dirty="0"/>
          </a:p>
          <a:p>
            <a:r>
              <a:rPr lang="en-US" sz="1200" dirty="0"/>
              <a:t>Salvation Army (Serving Thanksgiving meals)</a:t>
            </a:r>
          </a:p>
          <a:p>
            <a:endParaRPr lang="en-US" sz="1200" dirty="0"/>
          </a:p>
          <a:p>
            <a:r>
              <a:rPr lang="en-US" sz="1200" dirty="0"/>
              <a:t>Loma Rica Church (Needy Seniors)</a:t>
            </a:r>
          </a:p>
          <a:p>
            <a:endParaRPr lang="en-US" sz="1200" dirty="0"/>
          </a:p>
          <a:p>
            <a:r>
              <a:rPr lang="en-US" sz="1200" dirty="0"/>
              <a:t>Loma Rica Church Turkey Drive</a:t>
            </a:r>
          </a:p>
          <a:p>
            <a:endParaRPr lang="en-US" sz="1200" dirty="0"/>
          </a:p>
          <a:p>
            <a:r>
              <a:rPr lang="en-US" sz="1200" dirty="0"/>
              <a:t>Yuba-Sutter Veterans Parade</a:t>
            </a:r>
          </a:p>
          <a:p>
            <a:endParaRPr lang="en-US" sz="1200" dirty="0"/>
          </a:p>
          <a:p>
            <a:r>
              <a:rPr lang="en-US" sz="1200" dirty="0"/>
              <a:t>Canine Companions f/ Independence (CCI)</a:t>
            </a:r>
          </a:p>
          <a:p>
            <a:endParaRPr lang="en-US" sz="1200" dirty="0"/>
          </a:p>
          <a:p>
            <a:r>
              <a:rPr lang="en-US" sz="1200" dirty="0"/>
              <a:t>American Legion Post 807</a:t>
            </a:r>
          </a:p>
          <a:p>
            <a:endParaRPr lang="en-US" sz="1200" dirty="0"/>
          </a:p>
          <a:p>
            <a:r>
              <a:rPr lang="en-US" sz="1200" dirty="0"/>
              <a:t>Eyeglass Recycling</a:t>
            </a:r>
          </a:p>
          <a:p>
            <a:endParaRPr lang="en-US" sz="1200" dirty="0"/>
          </a:p>
          <a:p>
            <a:r>
              <a:rPr lang="en-US" sz="1200" dirty="0"/>
              <a:t>Yuba-Sutter Foster Parents</a:t>
            </a:r>
          </a:p>
          <a:p>
            <a:endParaRPr lang="en-US" sz="1200" dirty="0"/>
          </a:p>
          <a:p>
            <a:r>
              <a:rPr lang="en-US" sz="1200" dirty="0"/>
              <a:t>Yuba-Sutter Toy Run</a:t>
            </a:r>
          </a:p>
          <a:p>
            <a:endParaRPr lang="en-US" sz="1200" dirty="0"/>
          </a:p>
          <a:p>
            <a:r>
              <a:rPr lang="en-US" sz="1200" dirty="0"/>
              <a:t>Highway Cleanup Project</a:t>
            </a:r>
          </a:p>
          <a:p>
            <a:endParaRPr lang="en-US" sz="1200" dirty="0"/>
          </a:p>
          <a:p>
            <a:r>
              <a:rPr lang="en-US" sz="1200" dirty="0"/>
              <a:t>Lions Christmas Food and Toy baskets</a:t>
            </a:r>
          </a:p>
          <a:p>
            <a:endParaRPr lang="en-US" sz="1200" dirty="0"/>
          </a:p>
          <a:p>
            <a:r>
              <a:rPr lang="en-US" sz="1200" dirty="0"/>
              <a:t>Annual Veterans Day Celebration/Dinner</a:t>
            </a:r>
          </a:p>
          <a:p>
            <a:endParaRPr lang="en-US" sz="1200" dirty="0"/>
          </a:p>
          <a:p>
            <a:r>
              <a:rPr lang="en-US" sz="1200" dirty="0"/>
              <a:t>Local Grange</a:t>
            </a:r>
          </a:p>
          <a:p>
            <a:endParaRPr lang="en-US" sz="1200" dirty="0"/>
          </a:p>
          <a:p>
            <a:r>
              <a:rPr lang="en-US" sz="1200" dirty="0"/>
              <a:t>Fire Victim Support (As needed)</a:t>
            </a:r>
          </a:p>
          <a:p>
            <a:endParaRPr lang="en-US" sz="1200" dirty="0"/>
          </a:p>
          <a:p>
            <a:r>
              <a:rPr lang="en-US" sz="1200" dirty="0"/>
              <a:t>Family Medical Emergency Support (As needed)</a:t>
            </a:r>
          </a:p>
          <a:p>
            <a:endParaRPr lang="en-US" sz="1200" dirty="0"/>
          </a:p>
          <a:p>
            <a:r>
              <a:rPr lang="en-US" sz="1200" dirty="0"/>
              <a:t>Love Lights A Tree Cancer Center</a:t>
            </a:r>
          </a:p>
          <a:p>
            <a:endParaRPr lang="en-US" sz="1200" dirty="0"/>
          </a:p>
          <a:p>
            <a:r>
              <a:rPr lang="en-US" sz="1200" dirty="0"/>
              <a:t>Blue Star Moms (Items for our Soldiers)</a:t>
            </a:r>
          </a:p>
          <a:p>
            <a:endParaRPr lang="en-US" sz="1200" dirty="0"/>
          </a:p>
          <a:p>
            <a:r>
              <a:rPr lang="en-US" sz="1200" dirty="0"/>
              <a:t>These are *Youth Specific Programs*</a:t>
            </a:r>
          </a:p>
          <a:p>
            <a:endParaRPr lang="en-US" sz="1200" dirty="0"/>
          </a:p>
          <a:p>
            <a:r>
              <a:rPr lang="en-US" sz="1200" dirty="0"/>
              <a:t>Student Speaker Program (High School)</a:t>
            </a:r>
          </a:p>
          <a:p>
            <a:endParaRPr lang="en-US" sz="1200" dirty="0"/>
          </a:p>
          <a:p>
            <a:r>
              <a:rPr lang="en-US" sz="1200" dirty="0"/>
              <a:t>Peace Poster Contest (Middle School)</a:t>
            </a:r>
          </a:p>
          <a:p>
            <a:endParaRPr lang="en-US" sz="1200" dirty="0"/>
          </a:p>
          <a:p>
            <a:r>
              <a:rPr lang="en-US" sz="1200" dirty="0"/>
              <a:t>Flag Day Education (Loma Rica/Foothill/</a:t>
            </a:r>
            <a:r>
              <a:rPr lang="en-US" sz="1200" dirty="0" err="1"/>
              <a:t>Cordua</a:t>
            </a:r>
            <a:r>
              <a:rPr lang="en-US" sz="1200" dirty="0"/>
              <a:t>/Browns Valley)</a:t>
            </a:r>
          </a:p>
          <a:p>
            <a:endParaRPr lang="en-US" sz="1200" dirty="0"/>
          </a:p>
          <a:p>
            <a:r>
              <a:rPr lang="en-US" sz="1200" dirty="0"/>
              <a:t>Dobbins School Fall Festival</a:t>
            </a:r>
          </a:p>
          <a:p>
            <a:endParaRPr lang="en-US" sz="1200" dirty="0"/>
          </a:p>
          <a:p>
            <a:r>
              <a:rPr lang="en-US" sz="1200" dirty="0"/>
              <a:t>Boy Scouts</a:t>
            </a:r>
          </a:p>
          <a:p>
            <a:endParaRPr lang="en-US" sz="1200" dirty="0"/>
          </a:p>
          <a:p>
            <a:r>
              <a:rPr lang="en-US" sz="1200" dirty="0"/>
              <a:t>New Playground Equipment</a:t>
            </a:r>
          </a:p>
          <a:p>
            <a:endParaRPr lang="en-US" sz="1200" dirty="0"/>
          </a:p>
          <a:p>
            <a:r>
              <a:rPr lang="en-US" sz="1200" dirty="0"/>
              <a:t>Lions All Star Football Sponsorship</a:t>
            </a:r>
          </a:p>
          <a:p>
            <a:endParaRPr lang="en-US" sz="1200" dirty="0"/>
          </a:p>
          <a:p>
            <a:r>
              <a:rPr lang="en-US" sz="1200" dirty="0"/>
              <a:t>Shady Creek Youth Camp</a:t>
            </a:r>
          </a:p>
          <a:p>
            <a:endParaRPr lang="en-US" sz="1200" dirty="0"/>
          </a:p>
          <a:p>
            <a:r>
              <a:rPr lang="en-US" sz="1200" dirty="0"/>
              <a:t>North Yuba Little League Baseball Donations</a:t>
            </a:r>
          </a:p>
          <a:p>
            <a:endParaRPr lang="en-US" sz="1200" dirty="0"/>
          </a:p>
          <a:p>
            <a:r>
              <a:rPr lang="en-US" sz="1200" dirty="0"/>
              <a:t>4-H</a:t>
            </a:r>
          </a:p>
          <a:p>
            <a:endParaRPr lang="en-US" sz="1200" dirty="0"/>
          </a:p>
          <a:p>
            <a:r>
              <a:rPr lang="en-US" sz="1200" dirty="0"/>
              <a:t>MHS Grad Night</a:t>
            </a:r>
          </a:p>
          <a:p>
            <a:endParaRPr lang="en-US" sz="1200" dirty="0"/>
          </a:p>
          <a:p>
            <a:r>
              <a:rPr lang="en-US" sz="1200" dirty="0"/>
              <a:t>Scholarships and Citizen Awards</a:t>
            </a:r>
          </a:p>
          <a:p>
            <a:endParaRPr lang="en-US" sz="1200" dirty="0"/>
          </a:p>
          <a:p>
            <a:r>
              <a:rPr lang="en-US" sz="1200" dirty="0"/>
              <a:t>CAST for Kids (Special Needs/Disabled)</a:t>
            </a:r>
          </a:p>
          <a:p>
            <a:endParaRPr lang="en-US" sz="1200" dirty="0"/>
          </a:p>
          <a:p>
            <a:r>
              <a:rPr lang="en-US" sz="1200" dirty="0"/>
              <a:t>Christmas/Santa at Spring Valley School</a:t>
            </a:r>
          </a:p>
          <a:p>
            <a:endParaRPr lang="en-US" sz="1200" dirty="0"/>
          </a:p>
          <a:p>
            <a:r>
              <a:rPr lang="en-US" sz="1200" dirty="0"/>
              <a:t>Community East Egg Hunt/Party</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05748A11-EB8A-4BF3-B559-D214B711CE35}" type="slidenum">
              <a:rPr lang="en-US" smtClean="0"/>
              <a:pPr/>
              <a:t>2</a:t>
            </a:fld>
            <a:endParaRPr lang="en-US" smtClean="0"/>
          </a:p>
        </p:txBody>
      </p:sp>
      <p:sp>
        <p:nvSpPr>
          <p:cNvPr id="9219" name="Rectangle 2"/>
          <p:cNvSpPr>
            <a:spLocks noChangeArrowheads="1"/>
          </p:cNvSpPr>
          <p:nvPr/>
        </p:nvSpPr>
        <p:spPr bwMode="auto">
          <a:xfrm>
            <a:off x="762000" y="457200"/>
            <a:ext cx="7620000" cy="5754688"/>
          </a:xfrm>
          <a:prstGeom prst="rect">
            <a:avLst/>
          </a:prstGeom>
          <a:noFill/>
          <a:ln w="9525">
            <a:noFill/>
            <a:miter lim="800000"/>
            <a:headEnd/>
            <a:tailEnd/>
          </a:ln>
        </p:spPr>
        <p:txBody>
          <a:bodyPr>
            <a:spAutoFit/>
          </a:bodyPr>
          <a:lstStyle/>
          <a:p>
            <a:pPr algn="ctr"/>
            <a:r>
              <a:rPr lang="en-US" dirty="0"/>
              <a:t>Since 1917, Lions have served the world's population through hard work and commitment to make a difference in the lives of people everywhere. </a:t>
            </a:r>
          </a:p>
          <a:p>
            <a:pPr algn="ctr"/>
            <a:endParaRPr lang="en-US" dirty="0"/>
          </a:p>
          <a:p>
            <a:pPr algn="ctr"/>
            <a:r>
              <a:rPr lang="en-US" dirty="0"/>
              <a:t>With </a:t>
            </a:r>
            <a:r>
              <a:rPr lang="en-US" b="1" dirty="0" smtClean="0"/>
              <a:t>1.4 </a:t>
            </a:r>
            <a:r>
              <a:rPr lang="en-US" b="1" dirty="0"/>
              <a:t>million members</a:t>
            </a:r>
            <a:r>
              <a:rPr lang="en-US" dirty="0"/>
              <a:t> </a:t>
            </a:r>
          </a:p>
          <a:p>
            <a:pPr algn="ctr"/>
            <a:r>
              <a:rPr lang="en-US" dirty="0"/>
              <a:t>serving in </a:t>
            </a:r>
            <a:r>
              <a:rPr lang="en-US" dirty="0" smtClean="0"/>
              <a:t>46,000 </a:t>
            </a:r>
            <a:r>
              <a:rPr lang="en-US" dirty="0"/>
              <a:t>clubs in </a:t>
            </a:r>
          </a:p>
          <a:p>
            <a:pPr algn="ctr"/>
            <a:r>
              <a:rPr lang="en-US" dirty="0" smtClean="0"/>
              <a:t>207 </a:t>
            </a:r>
            <a:r>
              <a:rPr lang="en-US" dirty="0"/>
              <a:t>countries and geographical areas, </a:t>
            </a:r>
          </a:p>
          <a:p>
            <a:pPr algn="ctr"/>
            <a:endParaRPr lang="en-US" dirty="0"/>
          </a:p>
          <a:p>
            <a:pPr algn="ctr"/>
            <a:r>
              <a:rPr lang="en-US" sz="3600" dirty="0">
                <a:hlinkClick r:id="rId4"/>
              </a:rPr>
              <a:t>Lions Clubs International</a:t>
            </a:r>
            <a:r>
              <a:rPr lang="en-US" sz="3600" dirty="0"/>
              <a:t> </a:t>
            </a:r>
          </a:p>
          <a:p>
            <a:pPr algn="ctr"/>
            <a:r>
              <a:rPr lang="en-US" dirty="0"/>
              <a:t>is the </a:t>
            </a:r>
          </a:p>
          <a:p>
            <a:pPr algn="ctr"/>
            <a:r>
              <a:rPr lang="en-US" sz="3600" b="1" dirty="0"/>
              <a:t>world's largest service club.</a:t>
            </a:r>
          </a:p>
          <a:p>
            <a:pPr algn="ctr"/>
            <a:endParaRPr lang="en-US" sz="3200" dirty="0"/>
          </a:p>
          <a:p>
            <a:pPr algn="ctr"/>
            <a:r>
              <a:rPr lang="en-US" dirty="0"/>
              <a:t>Lions are recognized worldwide for their service to the blind and visually impaired. </a:t>
            </a:r>
          </a:p>
        </p:txBody>
      </p:sp>
    </p:spTree>
  </p:cSld>
  <p:clrMapOvr>
    <a:masterClrMapping/>
  </p:clrMapOvr>
  <p:transition spd="med">
    <p:random/>
    <p:sndAc>
      <p:stSnd>
        <p:snd r:embed="rId3"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E27769F-FE5F-4FE8-8C72-302B4F31BDD5}" type="slidenum">
              <a:rPr lang="en-US" smtClean="0"/>
              <a:pPr>
                <a:defRPr/>
              </a:pPr>
              <a:t>20</a:t>
            </a:fld>
            <a:endParaRPr lang="en-US" dirty="0"/>
          </a:p>
        </p:txBody>
      </p:sp>
      <p:sp>
        <p:nvSpPr>
          <p:cNvPr id="3" name="TextBox 2"/>
          <p:cNvSpPr txBox="1"/>
          <p:nvPr/>
        </p:nvSpPr>
        <p:spPr>
          <a:xfrm>
            <a:off x="0" y="1"/>
            <a:ext cx="9144000" cy="5632311"/>
          </a:xfrm>
          <a:prstGeom prst="rect">
            <a:avLst/>
          </a:prstGeom>
          <a:noFill/>
        </p:spPr>
        <p:txBody>
          <a:bodyPr wrap="square" rtlCol="0">
            <a:spAutoFit/>
          </a:bodyPr>
          <a:lstStyle/>
          <a:p>
            <a:r>
              <a:rPr lang="en-US" dirty="0" smtClean="0"/>
              <a:t>Here are some of the perks of being a FOOTHILL lion:</a:t>
            </a:r>
          </a:p>
          <a:p>
            <a:endParaRPr lang="en-US" dirty="0"/>
          </a:p>
          <a:p>
            <a:r>
              <a:rPr lang="en-US" dirty="0" smtClean="0"/>
              <a:t>Hall rental at a discounted rate.  Rental includes use of the grounds, kitchen and barbeque area.  Currently Lion Debbie and Lion </a:t>
            </a:r>
            <a:r>
              <a:rPr lang="en-US" dirty="0" err="1" smtClean="0"/>
              <a:t>Gertie</a:t>
            </a:r>
            <a:r>
              <a:rPr lang="en-US" dirty="0" smtClean="0"/>
              <a:t> are in charge of the calendar.  Book early!  </a:t>
            </a:r>
          </a:p>
          <a:p>
            <a:endParaRPr lang="en-US" dirty="0"/>
          </a:p>
          <a:p>
            <a:r>
              <a:rPr lang="en-US" dirty="0" smtClean="0"/>
              <a:t> You can borrow chairs for your next big event.  Just be sure to check with the Club Manager and the Lion Tamer and sign out and back in all the equipment you borrow.  </a:t>
            </a:r>
          </a:p>
          <a:p>
            <a:endParaRPr lang="en-US" dirty="0" smtClean="0"/>
          </a:p>
          <a:p>
            <a:r>
              <a:rPr lang="en-US" dirty="0" smtClean="0"/>
              <a:t> Ice for all your chilled beverage needs. </a:t>
            </a:r>
          </a:p>
          <a:p>
            <a:endParaRPr lang="en-US" dirty="0"/>
          </a:p>
          <a:p>
            <a:endParaRPr lang="en-US" dirty="0" smtClean="0"/>
          </a:p>
          <a:p>
            <a:endParaRPr lang="en-US" dirty="0"/>
          </a:p>
          <a:p>
            <a:endParaRPr lang="en-US" dirty="0"/>
          </a:p>
        </p:txBody>
      </p:sp>
      <p:pic>
        <p:nvPicPr>
          <p:cNvPr id="4098" name="Picture 2" descr="C:\Users\Jean\Pictures\Lions\Gazebo\20130527_1341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283600"/>
            <a:ext cx="4148667" cy="2333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8000">
    <p:random/>
    <p:sndAc>
      <p:stSnd>
        <p:snd r:embed="rId3" name="click.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C732DA9-F54C-49FD-960C-9099E435DF7A}" type="slidenum">
              <a:rPr lang="en-US" smtClean="0"/>
              <a:pPr/>
              <a:t>21</a:t>
            </a:fld>
            <a:endParaRPr lang="en-US" smtClean="0"/>
          </a:p>
        </p:txBody>
      </p:sp>
      <p:sp>
        <p:nvSpPr>
          <p:cNvPr id="10243" name="Rectangle 2"/>
          <p:cNvSpPr>
            <a:spLocks noGrp="1" noChangeArrowheads="1"/>
          </p:cNvSpPr>
          <p:nvPr>
            <p:ph type="title" idx="4294967295"/>
          </p:nvPr>
        </p:nvSpPr>
        <p:spPr>
          <a:xfrm>
            <a:off x="762000" y="304800"/>
            <a:ext cx="7772400" cy="914400"/>
          </a:xfrm>
        </p:spPr>
        <p:txBody>
          <a:bodyPr/>
          <a:lstStyle/>
          <a:p>
            <a:pPr marL="484632" algn="ctr" eaLnBrk="1" fontAlgn="auto" hangingPunct="1">
              <a:spcAft>
                <a:spcPts val="0"/>
              </a:spcAft>
              <a:defRPr/>
            </a:pPr>
            <a:r>
              <a:rPr lang="en-US" dirty="0" smtClean="0">
                <a:solidFill>
                  <a:schemeClr val="accent3">
                    <a:lumMod val="60000"/>
                    <a:lumOff val="40000"/>
                  </a:schemeClr>
                </a:solidFill>
              </a:rPr>
              <a:t>Volunteering</a:t>
            </a:r>
          </a:p>
        </p:txBody>
      </p:sp>
      <p:sp>
        <p:nvSpPr>
          <p:cNvPr id="26628" name="Rectangle 3"/>
          <p:cNvSpPr>
            <a:spLocks noGrp="1" noChangeArrowheads="1"/>
          </p:cNvSpPr>
          <p:nvPr>
            <p:ph idx="4294967295"/>
          </p:nvPr>
        </p:nvSpPr>
        <p:spPr>
          <a:xfrm>
            <a:off x="762000" y="1066800"/>
            <a:ext cx="7772400" cy="4572000"/>
          </a:xfrm>
        </p:spPr>
        <p:txBody>
          <a:bodyPr/>
          <a:lstStyle/>
          <a:p>
            <a:pPr eaLnBrk="1" hangingPunct="1">
              <a:lnSpc>
                <a:spcPct val="90000"/>
              </a:lnSpc>
            </a:pPr>
            <a:r>
              <a:rPr lang="en-US" dirty="0" smtClean="0"/>
              <a:t>The quickest and easiest way to become an active member is to volunteer.  </a:t>
            </a:r>
          </a:p>
          <a:p>
            <a:pPr eaLnBrk="1" hangingPunct="1">
              <a:lnSpc>
                <a:spcPct val="90000"/>
              </a:lnSpc>
            </a:pPr>
            <a:r>
              <a:rPr lang="en-US" dirty="0" smtClean="0"/>
              <a:t>Put up your hand at the meeting when the president announces we need some help on a project or fundraiser.  </a:t>
            </a:r>
          </a:p>
          <a:p>
            <a:pPr eaLnBrk="1" hangingPunct="1">
              <a:lnSpc>
                <a:spcPct val="90000"/>
              </a:lnSpc>
            </a:pPr>
            <a:r>
              <a:rPr lang="en-US" dirty="0" smtClean="0"/>
              <a:t>Get out there and help!</a:t>
            </a:r>
          </a:p>
          <a:p>
            <a:pPr eaLnBrk="1" hangingPunct="1">
              <a:lnSpc>
                <a:spcPct val="90000"/>
              </a:lnSpc>
            </a:pPr>
            <a:r>
              <a:rPr lang="en-US" dirty="0" smtClean="0"/>
              <a:t>If you don’t have the time to volunteer don’t worry, </a:t>
            </a:r>
            <a:r>
              <a:rPr lang="en-US" dirty="0"/>
              <a:t>y</a:t>
            </a:r>
            <a:r>
              <a:rPr lang="en-US" dirty="0" smtClean="0"/>
              <a:t>ou can always stimulate the admin account by having a few toddies at the bar.</a:t>
            </a:r>
          </a:p>
        </p:txBody>
      </p:sp>
      <p:sp>
        <p:nvSpPr>
          <p:cNvPr id="2" name="TextBox 1"/>
          <p:cNvSpPr txBox="1"/>
          <p:nvPr/>
        </p:nvSpPr>
        <p:spPr>
          <a:xfrm>
            <a:off x="381000" y="5845099"/>
            <a:ext cx="8382000" cy="400110"/>
          </a:xfrm>
          <a:prstGeom prst="rect">
            <a:avLst/>
          </a:prstGeom>
          <a:noFill/>
        </p:spPr>
        <p:txBody>
          <a:bodyPr wrap="square" rtlCol="0">
            <a:spAutoFit/>
          </a:bodyPr>
          <a:lstStyle/>
          <a:p>
            <a:r>
              <a:rPr lang="en-US" sz="1800" dirty="0" smtClean="0"/>
              <a:t>And remember, ask not what the club can do for you, ask what </a:t>
            </a:r>
            <a:r>
              <a:rPr lang="en-US" sz="2000" dirty="0" smtClean="0"/>
              <a:t>you</a:t>
            </a:r>
            <a:r>
              <a:rPr lang="en-US" sz="1800" dirty="0" smtClean="0"/>
              <a:t> can do for the club. </a:t>
            </a:r>
            <a:endParaRPr lang="en-US" sz="1800" dirty="0"/>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29A59702-394E-4FF8-86C2-5B9E3AF0F0BF}" type="slidenum">
              <a:rPr lang="en-US" smtClean="0"/>
              <a:pPr/>
              <a:t>22</a:t>
            </a:fld>
            <a:endParaRPr lang="en-US" smtClean="0"/>
          </a:p>
        </p:txBody>
      </p:sp>
      <p:sp>
        <p:nvSpPr>
          <p:cNvPr id="27651" name="Line 4"/>
          <p:cNvSpPr>
            <a:spLocks noChangeShapeType="1"/>
          </p:cNvSpPr>
          <p:nvPr/>
        </p:nvSpPr>
        <p:spPr bwMode="auto">
          <a:xfrm>
            <a:off x="457200" y="1219200"/>
            <a:ext cx="8305800" cy="0"/>
          </a:xfrm>
          <a:prstGeom prst="line">
            <a:avLst/>
          </a:prstGeom>
          <a:noFill/>
          <a:ln w="38100">
            <a:solidFill>
              <a:srgbClr val="9933FF"/>
            </a:solidFill>
            <a:round/>
            <a:headEnd/>
            <a:tailEnd/>
          </a:ln>
        </p:spPr>
        <p:txBody>
          <a:bodyPr/>
          <a:lstStyle/>
          <a:p>
            <a:endParaRPr lang="en-US"/>
          </a:p>
        </p:txBody>
      </p:sp>
      <p:sp>
        <p:nvSpPr>
          <p:cNvPr id="27652" name="Line 8"/>
          <p:cNvSpPr>
            <a:spLocks noChangeShapeType="1"/>
          </p:cNvSpPr>
          <p:nvPr/>
        </p:nvSpPr>
        <p:spPr bwMode="auto">
          <a:xfrm>
            <a:off x="4800600" y="6172200"/>
            <a:ext cx="3581400" cy="0"/>
          </a:xfrm>
          <a:prstGeom prst="line">
            <a:avLst/>
          </a:prstGeom>
          <a:noFill/>
          <a:ln w="9525">
            <a:solidFill>
              <a:schemeClr val="tx1"/>
            </a:solidFill>
            <a:round/>
            <a:headEnd/>
            <a:tailEnd/>
          </a:ln>
        </p:spPr>
        <p:txBody>
          <a:bodyPr/>
          <a:lstStyle/>
          <a:p>
            <a:endParaRPr lang="en-US"/>
          </a:p>
        </p:txBody>
      </p:sp>
      <p:sp>
        <p:nvSpPr>
          <p:cNvPr id="27653" name="Text Box 9"/>
          <p:cNvSpPr txBox="1">
            <a:spLocks noChangeArrowheads="1"/>
          </p:cNvSpPr>
          <p:nvPr/>
        </p:nvSpPr>
        <p:spPr bwMode="auto">
          <a:xfrm>
            <a:off x="304800" y="6324600"/>
            <a:ext cx="6096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28682" name="Text Box 10"/>
          <p:cNvSpPr txBox="1">
            <a:spLocks noChangeArrowheads="1"/>
          </p:cNvSpPr>
          <p:nvPr/>
        </p:nvSpPr>
        <p:spPr bwMode="auto">
          <a:xfrm>
            <a:off x="1219200" y="457200"/>
            <a:ext cx="6629400" cy="708025"/>
          </a:xfrm>
          <a:prstGeom prst="rect">
            <a:avLst/>
          </a:prstGeom>
          <a:noFill/>
          <a:ln w="9525">
            <a:noFill/>
            <a:miter lim="800000"/>
            <a:headEnd/>
            <a:tailEnd/>
          </a:ln>
        </p:spPr>
        <p:txBody>
          <a:bodyPr>
            <a:spAutoFit/>
          </a:bodyPr>
          <a:lstStyle/>
          <a:p>
            <a:pPr algn="ctr">
              <a:spcBef>
                <a:spcPct val="50000"/>
              </a:spcBef>
              <a:defRPr/>
            </a:pPr>
            <a:r>
              <a:rPr lang="en-US" sz="4000" b="1" dirty="0">
                <a:solidFill>
                  <a:srgbClr val="FFCC00"/>
                </a:solidFill>
                <a:latin typeface="Arial" charset="0"/>
              </a:rPr>
              <a:t>OFFICIAL COLORS</a:t>
            </a:r>
          </a:p>
        </p:txBody>
      </p:sp>
      <p:sp>
        <p:nvSpPr>
          <p:cNvPr id="28687" name="Text Box 15"/>
          <p:cNvSpPr txBox="1">
            <a:spLocks noChangeArrowheads="1"/>
          </p:cNvSpPr>
          <p:nvPr/>
        </p:nvSpPr>
        <p:spPr bwMode="auto">
          <a:xfrm>
            <a:off x="4114800" y="1752600"/>
            <a:ext cx="4114800" cy="1187450"/>
          </a:xfrm>
          <a:prstGeom prst="rect">
            <a:avLst/>
          </a:prstGeom>
          <a:noFill/>
          <a:ln w="9525">
            <a:noFill/>
            <a:miter lim="800000"/>
            <a:headEnd/>
            <a:tailEnd/>
          </a:ln>
        </p:spPr>
        <p:txBody>
          <a:bodyPr>
            <a:spAutoFit/>
          </a:bodyPr>
          <a:lstStyle/>
          <a:p>
            <a:pPr>
              <a:spcBef>
                <a:spcPct val="50000"/>
              </a:spcBef>
            </a:pPr>
            <a:r>
              <a:rPr lang="en-US" b="1">
                <a:latin typeface="Arial" charset="0"/>
              </a:rPr>
              <a:t>Stands for loyalty to friends, and for integrity of mind and heart.</a:t>
            </a:r>
          </a:p>
        </p:txBody>
      </p:sp>
      <p:sp>
        <p:nvSpPr>
          <p:cNvPr id="28689" name="Text Box 17"/>
          <p:cNvSpPr txBox="1">
            <a:spLocks noChangeArrowheads="1"/>
          </p:cNvSpPr>
          <p:nvPr/>
        </p:nvSpPr>
        <p:spPr bwMode="auto">
          <a:xfrm>
            <a:off x="4114800" y="3505200"/>
            <a:ext cx="4038600" cy="2282825"/>
          </a:xfrm>
          <a:prstGeom prst="rect">
            <a:avLst/>
          </a:prstGeom>
          <a:noFill/>
          <a:ln w="9525">
            <a:noFill/>
            <a:miter lim="800000"/>
            <a:headEnd/>
            <a:tailEnd/>
          </a:ln>
        </p:spPr>
        <p:txBody>
          <a:bodyPr>
            <a:spAutoFit/>
          </a:bodyPr>
          <a:lstStyle/>
          <a:p>
            <a:pPr>
              <a:spcBef>
                <a:spcPct val="50000"/>
              </a:spcBef>
            </a:pPr>
            <a:r>
              <a:rPr lang="en-US" b="1">
                <a:latin typeface="Arial" charset="0"/>
              </a:rPr>
              <a:t>Symbolizes sincerity of purpose, liberality in judgment, purity of life, and generosity in mind, heart and purse to those in need.</a:t>
            </a:r>
          </a:p>
        </p:txBody>
      </p:sp>
      <p:grpSp>
        <p:nvGrpSpPr>
          <p:cNvPr id="27657" name="Group 1041"/>
          <p:cNvGrpSpPr>
            <a:grpSpLocks/>
          </p:cNvGrpSpPr>
          <p:nvPr/>
        </p:nvGrpSpPr>
        <p:grpSpPr bwMode="auto">
          <a:xfrm>
            <a:off x="609600" y="1828800"/>
            <a:ext cx="3352800" cy="2438400"/>
            <a:chOff x="576" y="1488"/>
            <a:chExt cx="2112" cy="1536"/>
          </a:xfrm>
        </p:grpSpPr>
        <p:grpSp>
          <p:nvGrpSpPr>
            <p:cNvPr id="27660" name="Group 1039"/>
            <p:cNvGrpSpPr>
              <a:grpSpLocks/>
            </p:cNvGrpSpPr>
            <p:nvPr/>
          </p:nvGrpSpPr>
          <p:grpSpPr bwMode="auto">
            <a:xfrm>
              <a:off x="576" y="1488"/>
              <a:ext cx="2112" cy="672"/>
              <a:chOff x="528" y="1488"/>
              <a:chExt cx="2112" cy="672"/>
            </a:xfrm>
          </p:grpSpPr>
          <p:sp>
            <p:nvSpPr>
              <p:cNvPr id="27664" name="Text Box 14"/>
              <p:cNvSpPr txBox="1">
                <a:spLocks noChangeArrowheads="1"/>
              </p:cNvSpPr>
              <p:nvPr/>
            </p:nvSpPr>
            <p:spPr bwMode="auto">
              <a:xfrm>
                <a:off x="816" y="1488"/>
                <a:ext cx="1824" cy="365"/>
              </a:xfrm>
              <a:prstGeom prst="rect">
                <a:avLst/>
              </a:prstGeom>
              <a:noFill/>
              <a:ln w="9525">
                <a:noFill/>
                <a:miter lim="800000"/>
                <a:headEnd/>
                <a:tailEnd/>
              </a:ln>
            </p:spPr>
            <p:txBody>
              <a:bodyPr>
                <a:spAutoFit/>
              </a:bodyPr>
              <a:lstStyle/>
              <a:p>
                <a:pPr>
                  <a:spcBef>
                    <a:spcPct val="50000"/>
                  </a:spcBef>
                </a:pPr>
                <a:r>
                  <a:rPr lang="en-US" sz="3200" b="1">
                    <a:solidFill>
                      <a:srgbClr val="9900CC"/>
                    </a:solidFill>
                    <a:latin typeface="Arial" charset="0"/>
                  </a:rPr>
                  <a:t>PURPLE</a:t>
                </a:r>
              </a:p>
            </p:txBody>
          </p:sp>
          <p:sp>
            <p:nvSpPr>
              <p:cNvPr id="27665" name="Rectangle 18"/>
              <p:cNvSpPr>
                <a:spLocks noChangeArrowheads="1"/>
              </p:cNvSpPr>
              <p:nvPr/>
            </p:nvSpPr>
            <p:spPr bwMode="auto">
              <a:xfrm>
                <a:off x="528" y="1824"/>
                <a:ext cx="1824" cy="336"/>
              </a:xfrm>
              <a:prstGeom prst="rect">
                <a:avLst/>
              </a:prstGeom>
              <a:solidFill>
                <a:srgbClr val="9900CC"/>
              </a:solidFill>
              <a:ln w="9525">
                <a:solidFill>
                  <a:schemeClr val="tx1"/>
                </a:solidFill>
                <a:miter lim="800000"/>
                <a:headEnd/>
                <a:tailEnd/>
              </a:ln>
            </p:spPr>
            <p:txBody>
              <a:bodyPr wrap="none" anchor="ctr"/>
              <a:lstStyle/>
              <a:p>
                <a:endParaRPr lang="en-US"/>
              </a:p>
            </p:txBody>
          </p:sp>
        </p:grpSp>
        <p:grpSp>
          <p:nvGrpSpPr>
            <p:cNvPr id="27661" name="Group 1040"/>
            <p:cNvGrpSpPr>
              <a:grpSpLocks/>
            </p:cNvGrpSpPr>
            <p:nvPr/>
          </p:nvGrpSpPr>
          <p:grpSpPr bwMode="auto">
            <a:xfrm>
              <a:off x="576" y="2304"/>
              <a:ext cx="1824" cy="720"/>
              <a:chOff x="480" y="2640"/>
              <a:chExt cx="1824" cy="720"/>
            </a:xfrm>
          </p:grpSpPr>
          <p:sp>
            <p:nvSpPr>
              <p:cNvPr id="27662" name="Text Box 16"/>
              <p:cNvSpPr txBox="1">
                <a:spLocks noChangeArrowheads="1"/>
              </p:cNvSpPr>
              <p:nvPr/>
            </p:nvSpPr>
            <p:spPr bwMode="auto">
              <a:xfrm>
                <a:off x="816" y="2640"/>
                <a:ext cx="1056" cy="365"/>
              </a:xfrm>
              <a:prstGeom prst="rect">
                <a:avLst/>
              </a:prstGeom>
              <a:noFill/>
              <a:ln w="9525">
                <a:noFill/>
                <a:miter lim="800000"/>
                <a:headEnd/>
                <a:tailEnd/>
              </a:ln>
            </p:spPr>
            <p:txBody>
              <a:bodyPr>
                <a:spAutoFit/>
              </a:bodyPr>
              <a:lstStyle/>
              <a:p>
                <a:pPr>
                  <a:spcBef>
                    <a:spcPct val="50000"/>
                  </a:spcBef>
                </a:pPr>
                <a:r>
                  <a:rPr lang="en-US" sz="3200" b="1">
                    <a:solidFill>
                      <a:srgbClr val="FF9933"/>
                    </a:solidFill>
                    <a:latin typeface="Arial" charset="0"/>
                  </a:rPr>
                  <a:t>  GOLD</a:t>
                </a:r>
              </a:p>
            </p:txBody>
          </p:sp>
          <p:sp>
            <p:nvSpPr>
              <p:cNvPr id="27663" name="Rectangle 19"/>
              <p:cNvSpPr>
                <a:spLocks noChangeArrowheads="1"/>
              </p:cNvSpPr>
              <p:nvPr/>
            </p:nvSpPr>
            <p:spPr bwMode="auto">
              <a:xfrm>
                <a:off x="480" y="3024"/>
                <a:ext cx="1824" cy="336"/>
              </a:xfrm>
              <a:prstGeom prst="rect">
                <a:avLst/>
              </a:prstGeom>
              <a:solidFill>
                <a:srgbClr val="FF9933"/>
              </a:solidFill>
              <a:ln w="9525">
                <a:solidFill>
                  <a:schemeClr val="tx1"/>
                </a:solidFill>
                <a:miter lim="800000"/>
                <a:headEnd/>
                <a:tailEnd/>
              </a:ln>
            </p:spPr>
            <p:txBody>
              <a:bodyPr wrap="none" anchor="ctr"/>
              <a:lstStyle/>
              <a:p>
                <a:endParaRPr lang="en-US"/>
              </a:p>
            </p:txBody>
          </p:sp>
        </p:grpSp>
      </p:grpSp>
      <p:pic>
        <p:nvPicPr>
          <p:cNvPr id="27658" name="Picture 104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15975" y="4683938"/>
            <a:ext cx="2536825" cy="1781136"/>
          </a:xfrm>
          <a:prstGeom prst="rect">
            <a:avLst/>
          </a:prstGeom>
          <a:noFill/>
          <a:ln w="9525" algn="ctr">
            <a:noFill/>
            <a:miter lim="800000"/>
            <a:headEnd/>
            <a:tailEnd/>
          </a:ln>
        </p:spPr>
      </p:pic>
      <p:sp>
        <p:nvSpPr>
          <p:cNvPr id="27659" name="Rectangle 13"/>
          <p:cNvSpPr>
            <a:spLocks noChangeArrowheads="1"/>
          </p:cNvSpPr>
          <p:nvPr/>
        </p:nvSpPr>
        <p:spPr bwMode="auto">
          <a:xfrm>
            <a:off x="4114800" y="6324600"/>
            <a:ext cx="4572000" cy="338138"/>
          </a:xfrm>
          <a:prstGeom prst="rect">
            <a:avLst/>
          </a:prstGeom>
          <a:noFill/>
          <a:ln w="9525">
            <a:noFill/>
            <a:miter lim="800000"/>
            <a:headEnd/>
            <a:tailEnd/>
          </a:ln>
        </p:spPr>
        <p:txBody>
          <a:bodyPr>
            <a:spAutoFit/>
          </a:bodyPr>
          <a:lstStyle/>
          <a:p>
            <a:pPr>
              <a:spcBef>
                <a:spcPct val="50000"/>
              </a:spcBef>
            </a:pPr>
            <a:r>
              <a:rPr lang="en-US" sz="1600" dirty="0">
                <a:latin typeface="Arial" charset="0"/>
              </a:rPr>
              <a:t>Loma Rica Foothill Lions Orientation </a:t>
            </a:r>
            <a:r>
              <a:rPr lang="en-US" sz="1600" dirty="0" smtClean="0">
                <a:latin typeface="Arial" charset="0"/>
              </a:rPr>
              <a:t>2016/2017</a:t>
            </a:r>
            <a:endParaRPr lang="en-US" sz="1600" dirty="0">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87"/>
                                        </p:tgtEl>
                                        <p:attrNameLst>
                                          <p:attrName>style.visibility</p:attrName>
                                        </p:attrNameLst>
                                      </p:cBhvr>
                                      <p:to>
                                        <p:strVal val="visible"/>
                                      </p:to>
                                    </p:set>
                                    <p:anim calcmode="lin" valueType="num">
                                      <p:cBhvr additive="base">
                                        <p:cTn id="7" dur="500" fill="hold"/>
                                        <p:tgtEl>
                                          <p:spTgt spid="28687"/>
                                        </p:tgtEl>
                                        <p:attrNameLst>
                                          <p:attrName>ppt_x</p:attrName>
                                        </p:attrNameLst>
                                      </p:cBhvr>
                                      <p:tavLst>
                                        <p:tav tm="0">
                                          <p:val>
                                            <p:strVal val="#ppt_x"/>
                                          </p:val>
                                        </p:tav>
                                        <p:tav tm="100000">
                                          <p:val>
                                            <p:strVal val="#ppt_x"/>
                                          </p:val>
                                        </p:tav>
                                      </p:tavLst>
                                    </p:anim>
                                    <p:anim calcmode="lin" valueType="num">
                                      <p:cBhvr additive="base">
                                        <p:cTn id="8" dur="500" fill="hold"/>
                                        <p:tgtEl>
                                          <p:spTgt spid="286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89"/>
                                        </p:tgtEl>
                                        <p:attrNameLst>
                                          <p:attrName>style.visibility</p:attrName>
                                        </p:attrNameLst>
                                      </p:cBhvr>
                                      <p:to>
                                        <p:strVal val="visible"/>
                                      </p:to>
                                    </p:set>
                                    <p:anim calcmode="lin" valueType="num">
                                      <p:cBhvr additive="base">
                                        <p:cTn id="13" dur="500" fill="hold"/>
                                        <p:tgtEl>
                                          <p:spTgt spid="28689"/>
                                        </p:tgtEl>
                                        <p:attrNameLst>
                                          <p:attrName>ppt_x</p:attrName>
                                        </p:attrNameLst>
                                      </p:cBhvr>
                                      <p:tavLst>
                                        <p:tav tm="0">
                                          <p:val>
                                            <p:strVal val="#ppt_x"/>
                                          </p:val>
                                        </p:tav>
                                        <p:tav tm="100000">
                                          <p:val>
                                            <p:strVal val="#ppt_x"/>
                                          </p:val>
                                        </p:tav>
                                      </p:tavLst>
                                    </p:anim>
                                    <p:anim calcmode="lin" valueType="num">
                                      <p:cBhvr additive="base">
                                        <p:cTn id="14" dur="500" fill="hold"/>
                                        <p:tgtEl>
                                          <p:spTgt spid="286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autoUpdateAnimBg="0"/>
      <p:bldP spid="2868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CA5754DD-AC79-4D20-95E1-68494DC527FC}" type="slidenum">
              <a:rPr lang="en-US" smtClean="0"/>
              <a:pPr/>
              <a:t>23</a:t>
            </a:fld>
            <a:endParaRPr lang="en-US" smtClean="0"/>
          </a:p>
        </p:txBody>
      </p:sp>
      <p:sp>
        <p:nvSpPr>
          <p:cNvPr id="28675" name="Line 3"/>
          <p:cNvSpPr>
            <a:spLocks noChangeShapeType="1"/>
          </p:cNvSpPr>
          <p:nvPr/>
        </p:nvSpPr>
        <p:spPr bwMode="auto">
          <a:xfrm>
            <a:off x="533400" y="1219200"/>
            <a:ext cx="8229600" cy="0"/>
          </a:xfrm>
          <a:prstGeom prst="line">
            <a:avLst/>
          </a:prstGeom>
          <a:noFill/>
          <a:ln w="38100">
            <a:solidFill>
              <a:srgbClr val="9933FF"/>
            </a:solidFill>
            <a:round/>
            <a:headEnd/>
            <a:tailEnd/>
          </a:ln>
        </p:spPr>
        <p:txBody>
          <a:bodyPr/>
          <a:lstStyle/>
          <a:p>
            <a:endParaRPr lang="en-US"/>
          </a:p>
        </p:txBody>
      </p:sp>
      <p:sp>
        <p:nvSpPr>
          <p:cNvPr id="28676" name="Line 7"/>
          <p:cNvSpPr>
            <a:spLocks noChangeShapeType="1"/>
          </p:cNvSpPr>
          <p:nvPr/>
        </p:nvSpPr>
        <p:spPr bwMode="auto">
          <a:xfrm>
            <a:off x="4800600" y="6172200"/>
            <a:ext cx="3581400" cy="0"/>
          </a:xfrm>
          <a:prstGeom prst="line">
            <a:avLst/>
          </a:prstGeom>
          <a:noFill/>
          <a:ln w="9525">
            <a:solidFill>
              <a:schemeClr val="tx1"/>
            </a:solidFill>
            <a:round/>
            <a:headEnd/>
            <a:tailEnd/>
          </a:ln>
        </p:spPr>
        <p:txBody>
          <a:bodyPr/>
          <a:lstStyle/>
          <a:p>
            <a:endParaRPr lang="en-US"/>
          </a:p>
        </p:txBody>
      </p:sp>
      <p:sp>
        <p:nvSpPr>
          <p:cNvPr id="28677" name="Text Box 8"/>
          <p:cNvSpPr txBox="1">
            <a:spLocks noChangeArrowheads="1"/>
          </p:cNvSpPr>
          <p:nvPr/>
        </p:nvSpPr>
        <p:spPr bwMode="auto">
          <a:xfrm>
            <a:off x="304800" y="6324600"/>
            <a:ext cx="6096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29706" name="Text Box 9"/>
          <p:cNvSpPr txBox="1">
            <a:spLocks noChangeArrowheads="1"/>
          </p:cNvSpPr>
          <p:nvPr/>
        </p:nvSpPr>
        <p:spPr bwMode="auto">
          <a:xfrm>
            <a:off x="1066800" y="304800"/>
            <a:ext cx="6629400" cy="923925"/>
          </a:xfrm>
          <a:prstGeom prst="rect">
            <a:avLst/>
          </a:prstGeom>
          <a:noFill/>
          <a:ln w="9525">
            <a:noFill/>
            <a:miter lim="800000"/>
            <a:headEnd/>
            <a:tailEnd/>
          </a:ln>
        </p:spPr>
        <p:txBody>
          <a:bodyPr>
            <a:spAutoFit/>
          </a:bodyPr>
          <a:lstStyle/>
          <a:p>
            <a:pPr algn="ctr">
              <a:spcBef>
                <a:spcPct val="50000"/>
              </a:spcBef>
              <a:defRPr/>
            </a:pPr>
            <a:r>
              <a:rPr lang="en-US" sz="5400" b="1" dirty="0">
                <a:solidFill>
                  <a:schemeClr val="accent3">
                    <a:lumMod val="60000"/>
                    <a:lumOff val="40000"/>
                  </a:schemeClr>
                </a:solidFill>
                <a:latin typeface="Arial" charset="0"/>
              </a:rPr>
              <a:t>THE EMBLEM</a:t>
            </a:r>
          </a:p>
        </p:txBody>
      </p:sp>
      <p:sp>
        <p:nvSpPr>
          <p:cNvPr id="30730" name="Text Box 10"/>
          <p:cNvSpPr txBox="1">
            <a:spLocks noChangeArrowheads="1"/>
          </p:cNvSpPr>
          <p:nvPr/>
        </p:nvSpPr>
        <p:spPr bwMode="auto">
          <a:xfrm>
            <a:off x="609600" y="2286000"/>
            <a:ext cx="7620000" cy="3440113"/>
          </a:xfrm>
          <a:prstGeom prst="rect">
            <a:avLst/>
          </a:prstGeom>
          <a:noFill/>
          <a:ln w="9525">
            <a:noFill/>
            <a:miter lim="800000"/>
            <a:headEnd/>
            <a:tailEnd/>
          </a:ln>
        </p:spPr>
        <p:txBody>
          <a:bodyPr>
            <a:spAutoFit/>
          </a:bodyPr>
          <a:lstStyle/>
          <a:p>
            <a:pPr>
              <a:spcBef>
                <a:spcPct val="50000"/>
              </a:spcBef>
              <a:buFontTx/>
              <a:buChar char="•"/>
            </a:pPr>
            <a:r>
              <a:rPr lang="en-US" b="1">
                <a:latin typeface="Arial" charset="0"/>
              </a:rPr>
              <a:t> </a:t>
            </a:r>
            <a:r>
              <a:rPr lang="en-US" sz="2800">
                <a:latin typeface="Arial" charset="0"/>
              </a:rPr>
              <a:t> </a:t>
            </a:r>
            <a:r>
              <a:rPr lang="en-US" b="1">
                <a:latin typeface="Arial" charset="0"/>
              </a:rPr>
              <a:t>Gold letter “L” on a circular purple field</a:t>
            </a:r>
          </a:p>
          <a:p>
            <a:pPr>
              <a:spcBef>
                <a:spcPct val="50000"/>
              </a:spcBef>
              <a:buFontTx/>
              <a:buChar char="•"/>
            </a:pPr>
            <a:r>
              <a:rPr lang="en-US" b="1">
                <a:latin typeface="Arial" charset="0"/>
              </a:rPr>
              <a:t>  Two conventionalized lion profiles at either side 	facing away from the center</a:t>
            </a:r>
          </a:p>
          <a:p>
            <a:pPr>
              <a:spcBef>
                <a:spcPct val="50000"/>
              </a:spcBef>
              <a:buFontTx/>
              <a:buChar char="•"/>
            </a:pPr>
            <a:r>
              <a:rPr lang="en-US" b="1">
                <a:latin typeface="Arial" charset="0"/>
              </a:rPr>
              <a:t>  The word “Lions” appear on the top</a:t>
            </a:r>
          </a:p>
          <a:p>
            <a:pPr>
              <a:spcBef>
                <a:spcPct val="50000"/>
              </a:spcBef>
              <a:buFontTx/>
              <a:buChar char="•"/>
            </a:pPr>
            <a:r>
              <a:rPr lang="en-US" b="1">
                <a:latin typeface="Arial" charset="0"/>
              </a:rPr>
              <a:t>  The word “International” on the bottom</a:t>
            </a:r>
          </a:p>
          <a:p>
            <a:pPr>
              <a:spcBef>
                <a:spcPct val="50000"/>
              </a:spcBef>
              <a:buFontTx/>
              <a:buChar char="•"/>
            </a:pPr>
            <a:r>
              <a:rPr lang="en-US" b="1">
                <a:latin typeface="Arial" charset="0"/>
              </a:rPr>
              <a:t>  The lions face both past and future -                           	proud of the past and confident of the future</a:t>
            </a:r>
            <a:endParaRPr lang="en-US" sz="2800" b="1">
              <a:latin typeface="Arial" charset="0"/>
            </a:endParaRPr>
          </a:p>
        </p:txBody>
      </p:sp>
      <p:pic>
        <p:nvPicPr>
          <p:cNvPr id="28680" name="Picture 11" descr="Go to Search Home">
            <a:hlinkClick r:id="rId2"/>
          </p:cNvPr>
          <p:cNvPicPr>
            <a:picLocks noChangeAspect="1" noChangeArrowheads="1"/>
          </p:cNvPicPr>
          <p:nvPr/>
        </p:nvPicPr>
        <p:blipFill>
          <a:blip r:embed="rId3"/>
          <a:srcRect/>
          <a:stretch>
            <a:fillRect/>
          </a:stretch>
        </p:blipFill>
        <p:spPr bwMode="auto">
          <a:xfrm>
            <a:off x="6858000" y="3429000"/>
            <a:ext cx="1635125" cy="1565275"/>
          </a:xfrm>
          <a:prstGeom prst="rect">
            <a:avLst/>
          </a:prstGeom>
          <a:noFill/>
          <a:ln w="9525">
            <a:noFill/>
            <a:miter lim="800000"/>
            <a:headEnd/>
            <a:tailEnd/>
          </a:ln>
        </p:spPr>
      </p:pic>
      <p:sp>
        <p:nvSpPr>
          <p:cNvPr id="28681" name="Rectangle 13"/>
          <p:cNvSpPr>
            <a:spLocks noChangeArrowheads="1"/>
          </p:cNvSpPr>
          <p:nvPr/>
        </p:nvSpPr>
        <p:spPr bwMode="auto">
          <a:xfrm>
            <a:off x="4114800" y="6324600"/>
            <a:ext cx="4572000" cy="338138"/>
          </a:xfrm>
          <a:prstGeom prst="rect">
            <a:avLst/>
          </a:prstGeom>
          <a:noFill/>
          <a:ln w="9525">
            <a:noFill/>
            <a:miter lim="800000"/>
            <a:headEnd/>
            <a:tailEnd/>
          </a:ln>
        </p:spPr>
        <p:txBody>
          <a:bodyPr>
            <a:spAutoFit/>
          </a:bodyPr>
          <a:lstStyle/>
          <a:p>
            <a:pPr>
              <a:spcBef>
                <a:spcPct val="50000"/>
              </a:spcBef>
            </a:pPr>
            <a:r>
              <a:rPr lang="en-US" sz="1600" dirty="0">
                <a:latin typeface="Arial" charset="0"/>
              </a:rPr>
              <a:t>Loma Rica Foothill Lions Orientation </a:t>
            </a:r>
            <a:r>
              <a:rPr lang="en-US" sz="1600" dirty="0" smtClean="0">
                <a:latin typeface="Arial" charset="0"/>
              </a:rPr>
              <a:t>2016/2017</a:t>
            </a:r>
            <a:endParaRPr lang="en-US" sz="1600" dirty="0">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30">
                                            <p:txEl>
                                              <p:pRg st="0" end="0"/>
                                            </p:txEl>
                                          </p:spTgt>
                                        </p:tgtEl>
                                        <p:attrNameLst>
                                          <p:attrName>style.visibility</p:attrName>
                                        </p:attrNameLst>
                                      </p:cBhvr>
                                      <p:to>
                                        <p:strVal val="visible"/>
                                      </p:to>
                                    </p:set>
                                    <p:anim calcmode="lin" valueType="num">
                                      <p:cBhvr additive="base">
                                        <p:cTn id="7" dur="500" fill="hold"/>
                                        <p:tgtEl>
                                          <p:spTgt spid="3073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30">
                                            <p:txEl>
                                              <p:pRg st="1" end="1"/>
                                            </p:txEl>
                                          </p:spTgt>
                                        </p:tgtEl>
                                        <p:attrNameLst>
                                          <p:attrName>style.visibility</p:attrName>
                                        </p:attrNameLst>
                                      </p:cBhvr>
                                      <p:to>
                                        <p:strVal val="visible"/>
                                      </p:to>
                                    </p:set>
                                    <p:anim calcmode="lin" valueType="num">
                                      <p:cBhvr additive="base">
                                        <p:cTn id="13" dur="500" fill="hold"/>
                                        <p:tgtEl>
                                          <p:spTgt spid="3073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30">
                                            <p:txEl>
                                              <p:pRg st="2" end="2"/>
                                            </p:txEl>
                                          </p:spTgt>
                                        </p:tgtEl>
                                        <p:attrNameLst>
                                          <p:attrName>style.visibility</p:attrName>
                                        </p:attrNameLst>
                                      </p:cBhvr>
                                      <p:to>
                                        <p:strVal val="visible"/>
                                      </p:to>
                                    </p:set>
                                    <p:anim calcmode="lin" valueType="num">
                                      <p:cBhvr additive="base">
                                        <p:cTn id="19" dur="500" fill="hold"/>
                                        <p:tgtEl>
                                          <p:spTgt spid="307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7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730">
                                            <p:txEl>
                                              <p:pRg st="3" end="3"/>
                                            </p:txEl>
                                          </p:spTgt>
                                        </p:tgtEl>
                                        <p:attrNameLst>
                                          <p:attrName>style.visibility</p:attrName>
                                        </p:attrNameLst>
                                      </p:cBhvr>
                                      <p:to>
                                        <p:strVal val="visible"/>
                                      </p:to>
                                    </p:set>
                                    <p:anim calcmode="lin" valueType="num">
                                      <p:cBhvr additive="base">
                                        <p:cTn id="25" dur="500" fill="hold"/>
                                        <p:tgtEl>
                                          <p:spTgt spid="3073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7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730">
                                            <p:txEl>
                                              <p:pRg st="4" end="4"/>
                                            </p:txEl>
                                          </p:spTgt>
                                        </p:tgtEl>
                                        <p:attrNameLst>
                                          <p:attrName>style.visibility</p:attrName>
                                        </p:attrNameLst>
                                      </p:cBhvr>
                                      <p:to>
                                        <p:strVal val="visible"/>
                                      </p:to>
                                    </p:set>
                                    <p:anim calcmode="lin" valueType="num">
                                      <p:cBhvr additive="base">
                                        <p:cTn id="31" dur="500" fill="hold"/>
                                        <p:tgtEl>
                                          <p:spTgt spid="3073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07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B456CB2C-758E-4E8E-854D-481F225E8B94}" type="slidenum">
              <a:rPr lang="en-US" smtClean="0"/>
              <a:pPr/>
              <a:t>24</a:t>
            </a:fld>
            <a:endParaRPr lang="en-US" smtClean="0"/>
          </a:p>
        </p:txBody>
      </p:sp>
      <p:sp>
        <p:nvSpPr>
          <p:cNvPr id="29699" name="Line 3"/>
          <p:cNvSpPr>
            <a:spLocks noChangeShapeType="1"/>
          </p:cNvSpPr>
          <p:nvPr/>
        </p:nvSpPr>
        <p:spPr bwMode="auto">
          <a:xfrm>
            <a:off x="533400" y="1219200"/>
            <a:ext cx="8229600" cy="0"/>
          </a:xfrm>
          <a:prstGeom prst="line">
            <a:avLst/>
          </a:prstGeom>
          <a:noFill/>
          <a:ln w="38100">
            <a:solidFill>
              <a:srgbClr val="9933FF"/>
            </a:solidFill>
            <a:round/>
            <a:headEnd/>
            <a:tailEnd/>
          </a:ln>
        </p:spPr>
        <p:txBody>
          <a:bodyPr/>
          <a:lstStyle/>
          <a:p>
            <a:endParaRPr lang="en-US"/>
          </a:p>
        </p:txBody>
      </p:sp>
      <p:sp>
        <p:nvSpPr>
          <p:cNvPr id="30725" name="Text Box 4"/>
          <p:cNvSpPr txBox="1">
            <a:spLocks noChangeArrowheads="1"/>
          </p:cNvSpPr>
          <p:nvPr/>
        </p:nvSpPr>
        <p:spPr bwMode="auto">
          <a:xfrm>
            <a:off x="1676400" y="152400"/>
            <a:ext cx="5029200" cy="923925"/>
          </a:xfrm>
          <a:prstGeom prst="rect">
            <a:avLst/>
          </a:prstGeom>
          <a:noFill/>
          <a:ln w="9525">
            <a:noFill/>
            <a:miter lim="800000"/>
            <a:headEnd/>
            <a:tailEnd/>
          </a:ln>
        </p:spPr>
        <p:txBody>
          <a:bodyPr>
            <a:spAutoFit/>
          </a:bodyPr>
          <a:lstStyle/>
          <a:p>
            <a:pPr algn="ctr">
              <a:spcBef>
                <a:spcPct val="50000"/>
              </a:spcBef>
              <a:defRPr/>
            </a:pPr>
            <a:r>
              <a:rPr lang="en-US" sz="5400" b="1" dirty="0">
                <a:solidFill>
                  <a:schemeClr val="accent3">
                    <a:lumMod val="60000"/>
                    <a:lumOff val="40000"/>
                  </a:schemeClr>
                </a:solidFill>
                <a:latin typeface="Arial" charset="0"/>
              </a:rPr>
              <a:t>Slogan</a:t>
            </a:r>
            <a:endParaRPr lang="en-US" sz="2800" b="1" dirty="0">
              <a:solidFill>
                <a:schemeClr val="accent3">
                  <a:lumMod val="60000"/>
                  <a:lumOff val="40000"/>
                </a:schemeClr>
              </a:solidFill>
              <a:latin typeface="Arial" charset="0"/>
            </a:endParaRPr>
          </a:p>
        </p:txBody>
      </p:sp>
      <p:sp>
        <p:nvSpPr>
          <p:cNvPr id="29701" name="Text Box 8"/>
          <p:cNvSpPr txBox="1">
            <a:spLocks noChangeArrowheads="1"/>
          </p:cNvSpPr>
          <p:nvPr/>
        </p:nvSpPr>
        <p:spPr bwMode="auto">
          <a:xfrm>
            <a:off x="304800" y="6324600"/>
            <a:ext cx="6096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88073" name="Text Box 9"/>
          <p:cNvSpPr txBox="1">
            <a:spLocks noChangeArrowheads="1"/>
          </p:cNvSpPr>
          <p:nvPr/>
        </p:nvSpPr>
        <p:spPr bwMode="auto">
          <a:xfrm>
            <a:off x="1905000" y="1295400"/>
            <a:ext cx="838200" cy="1098550"/>
          </a:xfrm>
          <a:prstGeom prst="rect">
            <a:avLst/>
          </a:prstGeom>
          <a:noFill/>
          <a:ln w="9525">
            <a:noFill/>
            <a:miter lim="800000"/>
            <a:headEnd/>
            <a:tailEnd/>
          </a:ln>
        </p:spPr>
        <p:txBody>
          <a:bodyPr>
            <a:spAutoFit/>
          </a:bodyPr>
          <a:lstStyle/>
          <a:p>
            <a:pPr>
              <a:spcBef>
                <a:spcPct val="50000"/>
              </a:spcBef>
            </a:pPr>
            <a:r>
              <a:rPr lang="en-US" sz="6600" b="1">
                <a:solidFill>
                  <a:srgbClr val="333399"/>
                </a:solidFill>
                <a:latin typeface="Arial Rounded MT Bold" pitchFamily="34" charset="0"/>
              </a:rPr>
              <a:t>L</a:t>
            </a:r>
          </a:p>
        </p:txBody>
      </p:sp>
      <p:sp>
        <p:nvSpPr>
          <p:cNvPr id="88074" name="Text Box 10"/>
          <p:cNvSpPr txBox="1">
            <a:spLocks noChangeArrowheads="1"/>
          </p:cNvSpPr>
          <p:nvPr/>
        </p:nvSpPr>
        <p:spPr bwMode="auto">
          <a:xfrm>
            <a:off x="2743200" y="1447800"/>
            <a:ext cx="4038600" cy="823913"/>
          </a:xfrm>
          <a:prstGeom prst="rect">
            <a:avLst/>
          </a:prstGeom>
          <a:noFill/>
          <a:ln w="9525">
            <a:noFill/>
            <a:miter lim="800000"/>
            <a:headEnd/>
            <a:tailEnd/>
          </a:ln>
        </p:spPr>
        <p:txBody>
          <a:bodyPr>
            <a:spAutoFit/>
          </a:bodyPr>
          <a:lstStyle/>
          <a:p>
            <a:pPr>
              <a:spcBef>
                <a:spcPct val="50000"/>
              </a:spcBef>
            </a:pPr>
            <a:r>
              <a:rPr lang="en-US" sz="4800">
                <a:latin typeface="Arial Rounded MT Bold" pitchFamily="34" charset="0"/>
              </a:rPr>
              <a:t>iberty</a:t>
            </a:r>
            <a:r>
              <a:rPr lang="en-US" sz="4800">
                <a:latin typeface="Subway" pitchFamily="2" charset="0"/>
              </a:rPr>
              <a:t>,</a:t>
            </a:r>
          </a:p>
        </p:txBody>
      </p:sp>
      <p:sp>
        <p:nvSpPr>
          <p:cNvPr id="88075" name="Text Box 11"/>
          <p:cNvSpPr txBox="1">
            <a:spLocks noChangeArrowheads="1"/>
          </p:cNvSpPr>
          <p:nvPr/>
        </p:nvSpPr>
        <p:spPr bwMode="auto">
          <a:xfrm>
            <a:off x="1981200" y="2133600"/>
            <a:ext cx="838200" cy="1098550"/>
          </a:xfrm>
          <a:prstGeom prst="rect">
            <a:avLst/>
          </a:prstGeom>
          <a:noFill/>
          <a:ln w="9525">
            <a:noFill/>
            <a:miter lim="800000"/>
            <a:headEnd/>
            <a:tailEnd/>
          </a:ln>
        </p:spPr>
        <p:txBody>
          <a:bodyPr>
            <a:spAutoFit/>
          </a:bodyPr>
          <a:lstStyle/>
          <a:p>
            <a:pPr>
              <a:spcBef>
                <a:spcPct val="50000"/>
              </a:spcBef>
            </a:pPr>
            <a:r>
              <a:rPr lang="en-US" sz="6600" b="1">
                <a:solidFill>
                  <a:srgbClr val="333399"/>
                </a:solidFill>
                <a:latin typeface="Arial Rounded MT Bold" pitchFamily="34" charset="0"/>
              </a:rPr>
              <a:t>I</a:t>
            </a:r>
          </a:p>
        </p:txBody>
      </p:sp>
      <p:sp>
        <p:nvSpPr>
          <p:cNvPr id="88076" name="Text Box 12"/>
          <p:cNvSpPr txBox="1">
            <a:spLocks noChangeArrowheads="1"/>
          </p:cNvSpPr>
          <p:nvPr/>
        </p:nvSpPr>
        <p:spPr bwMode="auto">
          <a:xfrm>
            <a:off x="2743200" y="2286000"/>
            <a:ext cx="4800600" cy="823913"/>
          </a:xfrm>
          <a:prstGeom prst="rect">
            <a:avLst/>
          </a:prstGeom>
          <a:noFill/>
          <a:ln w="9525">
            <a:noFill/>
            <a:miter lim="800000"/>
            <a:headEnd/>
            <a:tailEnd/>
          </a:ln>
        </p:spPr>
        <p:txBody>
          <a:bodyPr>
            <a:spAutoFit/>
          </a:bodyPr>
          <a:lstStyle/>
          <a:p>
            <a:pPr>
              <a:spcBef>
                <a:spcPct val="50000"/>
              </a:spcBef>
            </a:pPr>
            <a:r>
              <a:rPr lang="en-US" sz="4800">
                <a:latin typeface="Arial Rounded MT Bold" pitchFamily="34" charset="0"/>
              </a:rPr>
              <a:t>intelligence</a:t>
            </a:r>
            <a:r>
              <a:rPr lang="en-US" sz="4800">
                <a:latin typeface="Subway" pitchFamily="2" charset="0"/>
              </a:rPr>
              <a:t>,</a:t>
            </a:r>
          </a:p>
        </p:txBody>
      </p:sp>
      <p:sp>
        <p:nvSpPr>
          <p:cNvPr id="88077" name="Text Box 13"/>
          <p:cNvSpPr txBox="1">
            <a:spLocks noChangeArrowheads="1"/>
          </p:cNvSpPr>
          <p:nvPr/>
        </p:nvSpPr>
        <p:spPr bwMode="auto">
          <a:xfrm>
            <a:off x="1905000" y="2895600"/>
            <a:ext cx="838200" cy="1098550"/>
          </a:xfrm>
          <a:prstGeom prst="rect">
            <a:avLst/>
          </a:prstGeom>
          <a:noFill/>
          <a:ln w="9525">
            <a:noFill/>
            <a:miter lim="800000"/>
            <a:headEnd/>
            <a:tailEnd/>
          </a:ln>
        </p:spPr>
        <p:txBody>
          <a:bodyPr>
            <a:spAutoFit/>
          </a:bodyPr>
          <a:lstStyle/>
          <a:p>
            <a:pPr>
              <a:spcBef>
                <a:spcPct val="50000"/>
              </a:spcBef>
            </a:pPr>
            <a:r>
              <a:rPr lang="en-US" sz="6600" b="1">
                <a:solidFill>
                  <a:srgbClr val="333399"/>
                </a:solidFill>
                <a:latin typeface="Arial Rounded MT Bold" pitchFamily="34" charset="0"/>
              </a:rPr>
              <a:t>O</a:t>
            </a:r>
          </a:p>
        </p:txBody>
      </p:sp>
      <p:sp>
        <p:nvSpPr>
          <p:cNvPr id="88078" name="Text Box 14"/>
          <p:cNvSpPr txBox="1">
            <a:spLocks noChangeArrowheads="1"/>
          </p:cNvSpPr>
          <p:nvPr/>
        </p:nvSpPr>
        <p:spPr bwMode="auto">
          <a:xfrm>
            <a:off x="2743200" y="3048000"/>
            <a:ext cx="4038600" cy="823913"/>
          </a:xfrm>
          <a:prstGeom prst="rect">
            <a:avLst/>
          </a:prstGeom>
          <a:noFill/>
          <a:ln w="9525">
            <a:noFill/>
            <a:miter lim="800000"/>
            <a:headEnd/>
            <a:tailEnd/>
          </a:ln>
        </p:spPr>
        <p:txBody>
          <a:bodyPr>
            <a:spAutoFit/>
          </a:bodyPr>
          <a:lstStyle/>
          <a:p>
            <a:pPr>
              <a:spcBef>
                <a:spcPct val="50000"/>
              </a:spcBef>
            </a:pPr>
            <a:r>
              <a:rPr lang="en-US" sz="4800">
                <a:latin typeface="Arial Rounded MT Bold" pitchFamily="34" charset="0"/>
              </a:rPr>
              <a:t>ur</a:t>
            </a:r>
            <a:endParaRPr lang="en-US" sz="4800">
              <a:latin typeface="Subway" pitchFamily="2" charset="0"/>
            </a:endParaRPr>
          </a:p>
        </p:txBody>
      </p:sp>
      <p:sp>
        <p:nvSpPr>
          <p:cNvPr id="88079" name="Text Box 15"/>
          <p:cNvSpPr txBox="1">
            <a:spLocks noChangeArrowheads="1"/>
          </p:cNvSpPr>
          <p:nvPr/>
        </p:nvSpPr>
        <p:spPr bwMode="auto">
          <a:xfrm>
            <a:off x="1905000" y="3733800"/>
            <a:ext cx="838200" cy="1098550"/>
          </a:xfrm>
          <a:prstGeom prst="rect">
            <a:avLst/>
          </a:prstGeom>
          <a:noFill/>
          <a:ln w="9525">
            <a:noFill/>
            <a:miter lim="800000"/>
            <a:headEnd/>
            <a:tailEnd/>
          </a:ln>
        </p:spPr>
        <p:txBody>
          <a:bodyPr>
            <a:spAutoFit/>
          </a:bodyPr>
          <a:lstStyle/>
          <a:p>
            <a:pPr>
              <a:spcBef>
                <a:spcPct val="50000"/>
              </a:spcBef>
            </a:pPr>
            <a:r>
              <a:rPr lang="en-US" sz="6600" b="1">
                <a:solidFill>
                  <a:srgbClr val="333399"/>
                </a:solidFill>
                <a:latin typeface="Arial Rounded MT Bold" pitchFamily="34" charset="0"/>
              </a:rPr>
              <a:t>N</a:t>
            </a:r>
          </a:p>
        </p:txBody>
      </p:sp>
      <p:sp>
        <p:nvSpPr>
          <p:cNvPr id="88080" name="Text Box 16"/>
          <p:cNvSpPr txBox="1">
            <a:spLocks noChangeArrowheads="1"/>
          </p:cNvSpPr>
          <p:nvPr/>
        </p:nvSpPr>
        <p:spPr bwMode="auto">
          <a:xfrm>
            <a:off x="2743200" y="3886200"/>
            <a:ext cx="4038600" cy="823913"/>
          </a:xfrm>
          <a:prstGeom prst="rect">
            <a:avLst/>
          </a:prstGeom>
          <a:noFill/>
          <a:ln w="9525">
            <a:noFill/>
            <a:miter lim="800000"/>
            <a:headEnd/>
            <a:tailEnd/>
          </a:ln>
        </p:spPr>
        <p:txBody>
          <a:bodyPr>
            <a:spAutoFit/>
          </a:bodyPr>
          <a:lstStyle/>
          <a:p>
            <a:pPr>
              <a:spcBef>
                <a:spcPct val="50000"/>
              </a:spcBef>
            </a:pPr>
            <a:r>
              <a:rPr lang="en-US" sz="4800">
                <a:latin typeface="Arial Rounded MT Bold" pitchFamily="34" charset="0"/>
              </a:rPr>
              <a:t>ation’s</a:t>
            </a:r>
            <a:endParaRPr lang="en-US" sz="4800">
              <a:latin typeface="Subway" pitchFamily="2" charset="0"/>
            </a:endParaRPr>
          </a:p>
        </p:txBody>
      </p:sp>
      <p:sp>
        <p:nvSpPr>
          <p:cNvPr id="88081" name="Text Box 17"/>
          <p:cNvSpPr txBox="1">
            <a:spLocks noChangeArrowheads="1"/>
          </p:cNvSpPr>
          <p:nvPr/>
        </p:nvSpPr>
        <p:spPr bwMode="auto">
          <a:xfrm>
            <a:off x="1905000" y="4572000"/>
            <a:ext cx="838200" cy="1098550"/>
          </a:xfrm>
          <a:prstGeom prst="rect">
            <a:avLst/>
          </a:prstGeom>
          <a:noFill/>
          <a:ln w="9525">
            <a:noFill/>
            <a:miter lim="800000"/>
            <a:headEnd/>
            <a:tailEnd/>
          </a:ln>
        </p:spPr>
        <p:txBody>
          <a:bodyPr>
            <a:spAutoFit/>
          </a:bodyPr>
          <a:lstStyle/>
          <a:p>
            <a:pPr>
              <a:spcBef>
                <a:spcPct val="50000"/>
              </a:spcBef>
            </a:pPr>
            <a:r>
              <a:rPr lang="en-US" sz="6600" b="1">
                <a:solidFill>
                  <a:srgbClr val="333399"/>
                </a:solidFill>
                <a:latin typeface="Arial Rounded MT Bold" pitchFamily="34" charset="0"/>
              </a:rPr>
              <a:t>S</a:t>
            </a:r>
          </a:p>
        </p:txBody>
      </p:sp>
      <p:sp>
        <p:nvSpPr>
          <p:cNvPr id="88082" name="Text Box 18"/>
          <p:cNvSpPr txBox="1">
            <a:spLocks noChangeArrowheads="1"/>
          </p:cNvSpPr>
          <p:nvPr/>
        </p:nvSpPr>
        <p:spPr bwMode="auto">
          <a:xfrm>
            <a:off x="2743200" y="4648200"/>
            <a:ext cx="4038600" cy="823913"/>
          </a:xfrm>
          <a:prstGeom prst="rect">
            <a:avLst/>
          </a:prstGeom>
          <a:noFill/>
          <a:ln w="9525">
            <a:noFill/>
            <a:miter lim="800000"/>
            <a:headEnd/>
            <a:tailEnd/>
          </a:ln>
        </p:spPr>
        <p:txBody>
          <a:bodyPr>
            <a:spAutoFit/>
          </a:bodyPr>
          <a:lstStyle/>
          <a:p>
            <a:pPr>
              <a:spcBef>
                <a:spcPct val="50000"/>
              </a:spcBef>
            </a:pPr>
            <a:r>
              <a:rPr lang="en-US" sz="4800">
                <a:latin typeface="Arial Rounded MT Bold" pitchFamily="34" charset="0"/>
              </a:rPr>
              <a:t>afety</a:t>
            </a:r>
            <a:endParaRPr lang="en-US" sz="4800">
              <a:latin typeface="Subway" pitchFamily="2" charset="0"/>
            </a:endParaRPr>
          </a:p>
        </p:txBody>
      </p:sp>
      <p:pic>
        <p:nvPicPr>
          <p:cNvPr id="88083" name="Picture 19" descr="handaroundtheworld"/>
          <p:cNvPicPr>
            <a:picLocks noChangeAspect="1" noChangeArrowheads="1"/>
          </p:cNvPicPr>
          <p:nvPr/>
        </p:nvPicPr>
        <p:blipFill>
          <a:blip r:embed="rId3"/>
          <a:srcRect/>
          <a:stretch>
            <a:fillRect/>
          </a:stretch>
        </p:blipFill>
        <p:spPr bwMode="auto">
          <a:xfrm>
            <a:off x="5867400" y="3200400"/>
            <a:ext cx="2593975" cy="22971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73"/>
                                        </p:tgtEl>
                                        <p:attrNameLst>
                                          <p:attrName>style.visibility</p:attrName>
                                        </p:attrNameLst>
                                      </p:cBhvr>
                                      <p:to>
                                        <p:strVal val="visible"/>
                                      </p:to>
                                    </p:set>
                                    <p:anim calcmode="lin" valueType="num">
                                      <p:cBhvr additive="base">
                                        <p:cTn id="7" dur="500" fill="hold"/>
                                        <p:tgtEl>
                                          <p:spTgt spid="88073"/>
                                        </p:tgtEl>
                                        <p:attrNameLst>
                                          <p:attrName>ppt_x</p:attrName>
                                        </p:attrNameLst>
                                      </p:cBhvr>
                                      <p:tavLst>
                                        <p:tav tm="0">
                                          <p:val>
                                            <p:strVal val="0-#ppt_w/2"/>
                                          </p:val>
                                        </p:tav>
                                        <p:tav tm="100000">
                                          <p:val>
                                            <p:strVal val="#ppt_x"/>
                                          </p:val>
                                        </p:tav>
                                      </p:tavLst>
                                    </p:anim>
                                    <p:anim calcmode="lin" valueType="num">
                                      <p:cBhvr additive="base">
                                        <p:cTn id="8" dur="500" fill="hold"/>
                                        <p:tgtEl>
                                          <p:spTgt spid="880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8074"/>
                                        </p:tgtEl>
                                        <p:attrNameLst>
                                          <p:attrName>style.visibility</p:attrName>
                                        </p:attrNameLst>
                                      </p:cBhvr>
                                      <p:to>
                                        <p:strVal val="visible"/>
                                      </p:to>
                                    </p:set>
                                    <p:anim calcmode="lin" valueType="num">
                                      <p:cBhvr additive="base">
                                        <p:cTn id="13" dur="500" fill="hold"/>
                                        <p:tgtEl>
                                          <p:spTgt spid="88074"/>
                                        </p:tgtEl>
                                        <p:attrNameLst>
                                          <p:attrName>ppt_x</p:attrName>
                                        </p:attrNameLst>
                                      </p:cBhvr>
                                      <p:tavLst>
                                        <p:tav tm="0">
                                          <p:val>
                                            <p:strVal val="1+#ppt_w/2"/>
                                          </p:val>
                                        </p:tav>
                                        <p:tav tm="100000">
                                          <p:val>
                                            <p:strVal val="#ppt_x"/>
                                          </p:val>
                                        </p:tav>
                                      </p:tavLst>
                                    </p:anim>
                                    <p:anim calcmode="lin" valueType="num">
                                      <p:cBhvr additive="base">
                                        <p:cTn id="14" dur="500" fill="hold"/>
                                        <p:tgtEl>
                                          <p:spTgt spid="880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75"/>
                                        </p:tgtEl>
                                        <p:attrNameLst>
                                          <p:attrName>style.visibility</p:attrName>
                                        </p:attrNameLst>
                                      </p:cBhvr>
                                      <p:to>
                                        <p:strVal val="visible"/>
                                      </p:to>
                                    </p:set>
                                    <p:anim calcmode="lin" valueType="num">
                                      <p:cBhvr additive="base">
                                        <p:cTn id="19" dur="500" fill="hold"/>
                                        <p:tgtEl>
                                          <p:spTgt spid="88075"/>
                                        </p:tgtEl>
                                        <p:attrNameLst>
                                          <p:attrName>ppt_x</p:attrName>
                                        </p:attrNameLst>
                                      </p:cBhvr>
                                      <p:tavLst>
                                        <p:tav tm="0">
                                          <p:val>
                                            <p:strVal val="0-#ppt_w/2"/>
                                          </p:val>
                                        </p:tav>
                                        <p:tav tm="100000">
                                          <p:val>
                                            <p:strVal val="#ppt_x"/>
                                          </p:val>
                                        </p:tav>
                                      </p:tavLst>
                                    </p:anim>
                                    <p:anim calcmode="lin" valueType="num">
                                      <p:cBhvr additive="base">
                                        <p:cTn id="20" dur="500" fill="hold"/>
                                        <p:tgtEl>
                                          <p:spTgt spid="8807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8076"/>
                                        </p:tgtEl>
                                        <p:attrNameLst>
                                          <p:attrName>style.visibility</p:attrName>
                                        </p:attrNameLst>
                                      </p:cBhvr>
                                      <p:to>
                                        <p:strVal val="visible"/>
                                      </p:to>
                                    </p:set>
                                    <p:anim calcmode="lin" valueType="num">
                                      <p:cBhvr additive="base">
                                        <p:cTn id="25" dur="500" fill="hold"/>
                                        <p:tgtEl>
                                          <p:spTgt spid="88076"/>
                                        </p:tgtEl>
                                        <p:attrNameLst>
                                          <p:attrName>ppt_x</p:attrName>
                                        </p:attrNameLst>
                                      </p:cBhvr>
                                      <p:tavLst>
                                        <p:tav tm="0">
                                          <p:val>
                                            <p:strVal val="1+#ppt_w/2"/>
                                          </p:val>
                                        </p:tav>
                                        <p:tav tm="100000">
                                          <p:val>
                                            <p:strVal val="#ppt_x"/>
                                          </p:val>
                                        </p:tav>
                                      </p:tavLst>
                                    </p:anim>
                                    <p:anim calcmode="lin" valueType="num">
                                      <p:cBhvr additive="base">
                                        <p:cTn id="26" dur="500" fill="hold"/>
                                        <p:tgtEl>
                                          <p:spTgt spid="8807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8077"/>
                                        </p:tgtEl>
                                        <p:attrNameLst>
                                          <p:attrName>style.visibility</p:attrName>
                                        </p:attrNameLst>
                                      </p:cBhvr>
                                      <p:to>
                                        <p:strVal val="visible"/>
                                      </p:to>
                                    </p:set>
                                    <p:anim calcmode="lin" valueType="num">
                                      <p:cBhvr additive="base">
                                        <p:cTn id="31" dur="500" fill="hold"/>
                                        <p:tgtEl>
                                          <p:spTgt spid="88077"/>
                                        </p:tgtEl>
                                        <p:attrNameLst>
                                          <p:attrName>ppt_x</p:attrName>
                                        </p:attrNameLst>
                                      </p:cBhvr>
                                      <p:tavLst>
                                        <p:tav tm="0">
                                          <p:val>
                                            <p:strVal val="0-#ppt_w/2"/>
                                          </p:val>
                                        </p:tav>
                                        <p:tav tm="100000">
                                          <p:val>
                                            <p:strVal val="#ppt_x"/>
                                          </p:val>
                                        </p:tav>
                                      </p:tavLst>
                                    </p:anim>
                                    <p:anim calcmode="lin" valueType="num">
                                      <p:cBhvr additive="base">
                                        <p:cTn id="32" dur="500" fill="hold"/>
                                        <p:tgtEl>
                                          <p:spTgt spid="8807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8078"/>
                                        </p:tgtEl>
                                        <p:attrNameLst>
                                          <p:attrName>style.visibility</p:attrName>
                                        </p:attrNameLst>
                                      </p:cBhvr>
                                      <p:to>
                                        <p:strVal val="visible"/>
                                      </p:to>
                                    </p:set>
                                    <p:anim calcmode="lin" valueType="num">
                                      <p:cBhvr additive="base">
                                        <p:cTn id="37" dur="500" fill="hold"/>
                                        <p:tgtEl>
                                          <p:spTgt spid="88078"/>
                                        </p:tgtEl>
                                        <p:attrNameLst>
                                          <p:attrName>ppt_x</p:attrName>
                                        </p:attrNameLst>
                                      </p:cBhvr>
                                      <p:tavLst>
                                        <p:tav tm="0">
                                          <p:val>
                                            <p:strVal val="1+#ppt_w/2"/>
                                          </p:val>
                                        </p:tav>
                                        <p:tav tm="100000">
                                          <p:val>
                                            <p:strVal val="#ppt_x"/>
                                          </p:val>
                                        </p:tav>
                                      </p:tavLst>
                                    </p:anim>
                                    <p:anim calcmode="lin" valueType="num">
                                      <p:cBhvr additive="base">
                                        <p:cTn id="38" dur="500" fill="hold"/>
                                        <p:tgtEl>
                                          <p:spTgt spid="8807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8079"/>
                                        </p:tgtEl>
                                        <p:attrNameLst>
                                          <p:attrName>style.visibility</p:attrName>
                                        </p:attrNameLst>
                                      </p:cBhvr>
                                      <p:to>
                                        <p:strVal val="visible"/>
                                      </p:to>
                                    </p:set>
                                    <p:anim calcmode="lin" valueType="num">
                                      <p:cBhvr additive="base">
                                        <p:cTn id="43" dur="500" fill="hold"/>
                                        <p:tgtEl>
                                          <p:spTgt spid="88079"/>
                                        </p:tgtEl>
                                        <p:attrNameLst>
                                          <p:attrName>ppt_x</p:attrName>
                                        </p:attrNameLst>
                                      </p:cBhvr>
                                      <p:tavLst>
                                        <p:tav tm="0">
                                          <p:val>
                                            <p:strVal val="0-#ppt_w/2"/>
                                          </p:val>
                                        </p:tav>
                                        <p:tav tm="100000">
                                          <p:val>
                                            <p:strVal val="#ppt_x"/>
                                          </p:val>
                                        </p:tav>
                                      </p:tavLst>
                                    </p:anim>
                                    <p:anim calcmode="lin" valueType="num">
                                      <p:cBhvr additive="base">
                                        <p:cTn id="44" dur="500" fill="hold"/>
                                        <p:tgtEl>
                                          <p:spTgt spid="8807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8080"/>
                                        </p:tgtEl>
                                        <p:attrNameLst>
                                          <p:attrName>style.visibility</p:attrName>
                                        </p:attrNameLst>
                                      </p:cBhvr>
                                      <p:to>
                                        <p:strVal val="visible"/>
                                      </p:to>
                                    </p:set>
                                    <p:anim calcmode="lin" valueType="num">
                                      <p:cBhvr additive="base">
                                        <p:cTn id="49" dur="500" fill="hold"/>
                                        <p:tgtEl>
                                          <p:spTgt spid="88080"/>
                                        </p:tgtEl>
                                        <p:attrNameLst>
                                          <p:attrName>ppt_x</p:attrName>
                                        </p:attrNameLst>
                                      </p:cBhvr>
                                      <p:tavLst>
                                        <p:tav tm="0">
                                          <p:val>
                                            <p:strVal val="1+#ppt_w/2"/>
                                          </p:val>
                                        </p:tav>
                                        <p:tav tm="100000">
                                          <p:val>
                                            <p:strVal val="#ppt_x"/>
                                          </p:val>
                                        </p:tav>
                                      </p:tavLst>
                                    </p:anim>
                                    <p:anim calcmode="lin" valueType="num">
                                      <p:cBhvr additive="base">
                                        <p:cTn id="50" dur="500" fill="hold"/>
                                        <p:tgtEl>
                                          <p:spTgt spid="8808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8081"/>
                                        </p:tgtEl>
                                        <p:attrNameLst>
                                          <p:attrName>style.visibility</p:attrName>
                                        </p:attrNameLst>
                                      </p:cBhvr>
                                      <p:to>
                                        <p:strVal val="visible"/>
                                      </p:to>
                                    </p:set>
                                    <p:anim calcmode="lin" valueType="num">
                                      <p:cBhvr additive="base">
                                        <p:cTn id="55" dur="500" fill="hold"/>
                                        <p:tgtEl>
                                          <p:spTgt spid="88081"/>
                                        </p:tgtEl>
                                        <p:attrNameLst>
                                          <p:attrName>ppt_x</p:attrName>
                                        </p:attrNameLst>
                                      </p:cBhvr>
                                      <p:tavLst>
                                        <p:tav tm="0">
                                          <p:val>
                                            <p:strVal val="0-#ppt_w/2"/>
                                          </p:val>
                                        </p:tav>
                                        <p:tav tm="100000">
                                          <p:val>
                                            <p:strVal val="#ppt_x"/>
                                          </p:val>
                                        </p:tav>
                                      </p:tavLst>
                                    </p:anim>
                                    <p:anim calcmode="lin" valueType="num">
                                      <p:cBhvr additive="base">
                                        <p:cTn id="56" dur="500" fill="hold"/>
                                        <p:tgtEl>
                                          <p:spTgt spid="8808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88082"/>
                                        </p:tgtEl>
                                        <p:attrNameLst>
                                          <p:attrName>style.visibility</p:attrName>
                                        </p:attrNameLst>
                                      </p:cBhvr>
                                      <p:to>
                                        <p:strVal val="visible"/>
                                      </p:to>
                                    </p:set>
                                    <p:anim calcmode="lin" valueType="num">
                                      <p:cBhvr additive="base">
                                        <p:cTn id="61" dur="500" fill="hold"/>
                                        <p:tgtEl>
                                          <p:spTgt spid="88082"/>
                                        </p:tgtEl>
                                        <p:attrNameLst>
                                          <p:attrName>ppt_x</p:attrName>
                                        </p:attrNameLst>
                                      </p:cBhvr>
                                      <p:tavLst>
                                        <p:tav tm="0">
                                          <p:val>
                                            <p:strVal val="1+#ppt_w/2"/>
                                          </p:val>
                                        </p:tav>
                                        <p:tav tm="100000">
                                          <p:val>
                                            <p:strVal val="#ppt_x"/>
                                          </p:val>
                                        </p:tav>
                                      </p:tavLst>
                                    </p:anim>
                                    <p:anim calcmode="lin" valueType="num">
                                      <p:cBhvr additive="base">
                                        <p:cTn id="62" dur="500" fill="hold"/>
                                        <p:tgtEl>
                                          <p:spTgt spid="8808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nodeType="clickEffect">
                                  <p:stCondLst>
                                    <p:cond delay="0"/>
                                  </p:stCondLst>
                                  <p:childTnLst>
                                    <p:set>
                                      <p:cBhvr>
                                        <p:cTn id="66" dur="1" fill="hold">
                                          <p:stCondLst>
                                            <p:cond delay="0"/>
                                          </p:stCondLst>
                                        </p:cTn>
                                        <p:tgtEl>
                                          <p:spTgt spid="88083"/>
                                        </p:tgtEl>
                                        <p:attrNameLst>
                                          <p:attrName>style.visibility</p:attrName>
                                        </p:attrNameLst>
                                      </p:cBhvr>
                                      <p:to>
                                        <p:strVal val="visible"/>
                                      </p:to>
                                    </p:set>
                                    <p:anim calcmode="lin" valueType="num">
                                      <p:cBhvr>
                                        <p:cTn id="67" dur="1000" fill="hold"/>
                                        <p:tgtEl>
                                          <p:spTgt spid="88083"/>
                                        </p:tgtEl>
                                        <p:attrNameLst>
                                          <p:attrName>ppt_w</p:attrName>
                                        </p:attrNameLst>
                                      </p:cBhvr>
                                      <p:tavLst>
                                        <p:tav tm="0">
                                          <p:val>
                                            <p:fltVal val="0"/>
                                          </p:val>
                                        </p:tav>
                                        <p:tav tm="100000">
                                          <p:val>
                                            <p:strVal val="#ppt_w"/>
                                          </p:val>
                                        </p:tav>
                                      </p:tavLst>
                                    </p:anim>
                                    <p:anim calcmode="lin" valueType="num">
                                      <p:cBhvr>
                                        <p:cTn id="68" dur="1000" fill="hold"/>
                                        <p:tgtEl>
                                          <p:spTgt spid="88083"/>
                                        </p:tgtEl>
                                        <p:attrNameLst>
                                          <p:attrName>ppt_h</p:attrName>
                                        </p:attrNameLst>
                                      </p:cBhvr>
                                      <p:tavLst>
                                        <p:tav tm="0">
                                          <p:val>
                                            <p:fltVal val="0"/>
                                          </p:val>
                                        </p:tav>
                                        <p:tav tm="100000">
                                          <p:val>
                                            <p:strVal val="#ppt_h"/>
                                          </p:val>
                                        </p:tav>
                                      </p:tavLst>
                                    </p:anim>
                                    <p:anim calcmode="lin" valueType="num">
                                      <p:cBhvr>
                                        <p:cTn id="69" dur="1000" fill="hold"/>
                                        <p:tgtEl>
                                          <p:spTgt spid="880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80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autoUpdateAnimBg="0"/>
      <p:bldP spid="88074" grpId="0" autoUpdateAnimBg="0"/>
      <p:bldP spid="88075" grpId="0" autoUpdateAnimBg="0"/>
      <p:bldP spid="88076" grpId="0" autoUpdateAnimBg="0"/>
      <p:bldP spid="88077" grpId="0" autoUpdateAnimBg="0"/>
      <p:bldP spid="88078" grpId="0" autoUpdateAnimBg="0"/>
      <p:bldP spid="88079" grpId="0" autoUpdateAnimBg="0"/>
      <p:bldP spid="88080" grpId="0" autoUpdateAnimBg="0"/>
      <p:bldP spid="88081" grpId="0" autoUpdateAnimBg="0"/>
      <p:bldP spid="8808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2E462F04-924D-4A67-917B-2914171CC7E1}" type="slidenum">
              <a:rPr lang="en-US" smtClean="0"/>
              <a:pPr/>
              <a:t>25</a:t>
            </a:fld>
            <a:endParaRPr lang="en-US" smtClean="0"/>
          </a:p>
        </p:txBody>
      </p:sp>
      <p:sp>
        <p:nvSpPr>
          <p:cNvPr id="30723" name="Line 3"/>
          <p:cNvSpPr>
            <a:spLocks noChangeShapeType="1"/>
          </p:cNvSpPr>
          <p:nvPr/>
        </p:nvSpPr>
        <p:spPr bwMode="auto">
          <a:xfrm>
            <a:off x="533400" y="1676400"/>
            <a:ext cx="8153400" cy="0"/>
          </a:xfrm>
          <a:prstGeom prst="line">
            <a:avLst/>
          </a:prstGeom>
          <a:noFill/>
          <a:ln w="38100">
            <a:solidFill>
              <a:srgbClr val="9933FF"/>
            </a:solidFill>
            <a:round/>
            <a:headEnd/>
            <a:tailEnd/>
          </a:ln>
        </p:spPr>
        <p:txBody>
          <a:bodyPr/>
          <a:lstStyle/>
          <a:p>
            <a:endParaRPr lang="en-US"/>
          </a:p>
        </p:txBody>
      </p:sp>
      <p:sp>
        <p:nvSpPr>
          <p:cNvPr id="30724" name="Text Box 8"/>
          <p:cNvSpPr txBox="1">
            <a:spLocks noChangeArrowheads="1"/>
          </p:cNvSpPr>
          <p:nvPr/>
        </p:nvSpPr>
        <p:spPr bwMode="auto">
          <a:xfrm>
            <a:off x="304800" y="6400800"/>
            <a:ext cx="6858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30725" name="Rectangle 18"/>
          <p:cNvSpPr>
            <a:spLocks noChangeArrowheads="1"/>
          </p:cNvSpPr>
          <p:nvPr/>
        </p:nvSpPr>
        <p:spPr bwMode="auto">
          <a:xfrm>
            <a:off x="3384550" y="1349375"/>
            <a:ext cx="9144000" cy="0"/>
          </a:xfrm>
          <a:prstGeom prst="rect">
            <a:avLst/>
          </a:prstGeom>
          <a:solidFill>
            <a:srgbClr val="ECEBD7"/>
          </a:solidFill>
          <a:ln w="9525">
            <a:noFill/>
            <a:miter lim="800000"/>
            <a:headEnd/>
            <a:tailEnd/>
          </a:ln>
        </p:spPr>
        <p:txBody>
          <a:bodyPr>
            <a:spAutoFit/>
          </a:bodyPr>
          <a:lstStyle/>
          <a:p>
            <a:endParaRPr lang="en-US"/>
          </a:p>
        </p:txBody>
      </p:sp>
      <p:sp>
        <p:nvSpPr>
          <p:cNvPr id="22548" name="Text Box 20"/>
          <p:cNvSpPr txBox="1">
            <a:spLocks noChangeArrowheads="1"/>
          </p:cNvSpPr>
          <p:nvPr/>
        </p:nvSpPr>
        <p:spPr bwMode="auto">
          <a:xfrm>
            <a:off x="533400" y="914400"/>
            <a:ext cx="7696200" cy="4924425"/>
          </a:xfrm>
          <a:prstGeom prst="rect">
            <a:avLst/>
          </a:prstGeom>
          <a:noFill/>
          <a:ln w="9525">
            <a:noFill/>
            <a:miter lim="800000"/>
            <a:headEnd/>
            <a:tailEnd/>
          </a:ln>
        </p:spPr>
        <p:txBody>
          <a:bodyPr>
            <a:spAutoFit/>
          </a:bodyPr>
          <a:lstStyle/>
          <a:p>
            <a:pPr>
              <a:spcBef>
                <a:spcPct val="50000"/>
              </a:spcBef>
              <a:defRPr/>
            </a:pPr>
            <a:r>
              <a:rPr lang="en-US" b="1" dirty="0">
                <a:solidFill>
                  <a:srgbClr val="000000"/>
                </a:solidFill>
                <a:latin typeface="Arial" charset="0"/>
              </a:rPr>
              <a:t>Today with more than 45,000 clubs in 197 countries, Lions have expanded their focus to help meet the</a:t>
            </a:r>
            <a:endParaRPr lang="en-US" b="1" dirty="0">
              <a:latin typeface="Verdana" pitchFamily="34" charset="0"/>
            </a:endParaRPr>
          </a:p>
          <a:p>
            <a:pPr algn="ctr">
              <a:spcBef>
                <a:spcPct val="50000"/>
              </a:spcBef>
              <a:defRPr/>
            </a:pPr>
            <a:endParaRPr lang="en-US" sz="1200" b="1" dirty="0">
              <a:latin typeface="Arial" charset="0"/>
            </a:endParaRPr>
          </a:p>
          <a:p>
            <a:pPr algn="ctr">
              <a:spcBef>
                <a:spcPct val="50000"/>
              </a:spcBef>
              <a:defRPr/>
            </a:pPr>
            <a:endParaRPr lang="en-US" sz="1200" b="1" dirty="0">
              <a:latin typeface="Arial" charset="0"/>
            </a:endParaRPr>
          </a:p>
          <a:p>
            <a:pPr algn="ctr">
              <a:spcBef>
                <a:spcPct val="50000"/>
              </a:spcBef>
              <a:defRPr/>
            </a:pPr>
            <a:r>
              <a:rPr lang="en-US" sz="1200" b="1" dirty="0">
                <a:latin typeface="Arial" charset="0"/>
              </a:rPr>
              <a:t>Our programs are continually changing to meet new needs, but our mission has never wavered:</a:t>
            </a:r>
          </a:p>
          <a:p>
            <a:pPr algn="ctr">
              <a:spcBef>
                <a:spcPct val="50000"/>
              </a:spcBef>
              <a:defRPr/>
            </a:pPr>
            <a:r>
              <a:rPr lang="en-US" b="1" dirty="0">
                <a:latin typeface="Arial" charset="0"/>
              </a:rPr>
              <a:t> </a:t>
            </a:r>
            <a:r>
              <a:rPr lang="en-US" sz="9600" b="1" dirty="0">
                <a:solidFill>
                  <a:schemeClr val="accent3">
                    <a:lumMod val="60000"/>
                    <a:lumOff val="40000"/>
                  </a:schemeClr>
                </a:solidFill>
                <a:latin typeface="Arial" charset="0"/>
              </a:rPr>
              <a:t>"We Serve."</a:t>
            </a:r>
            <a:r>
              <a:rPr lang="en-US" sz="3200" b="1" dirty="0">
                <a:solidFill>
                  <a:srgbClr val="FF5050"/>
                </a:solidFill>
                <a:latin typeface="Arial" charset="0"/>
              </a:rPr>
              <a:t/>
            </a:r>
            <a:br>
              <a:rPr lang="en-US" sz="3200" b="1" dirty="0">
                <a:solidFill>
                  <a:srgbClr val="FF5050"/>
                </a:solidFill>
                <a:latin typeface="Arial" charset="0"/>
              </a:rPr>
            </a:br>
            <a:endParaRPr lang="en-US" sz="3200" b="1" dirty="0">
              <a:solidFill>
                <a:srgbClr val="FF5050"/>
              </a:solidFill>
              <a:latin typeface="Verdana" pitchFamily="34" charset="0"/>
            </a:endParaRPr>
          </a:p>
          <a:p>
            <a:pPr>
              <a:spcBef>
                <a:spcPct val="50000"/>
              </a:spcBef>
              <a:defRPr/>
            </a:pPr>
            <a:endParaRPr lang="en-US" dirty="0"/>
          </a:p>
        </p:txBody>
      </p:sp>
      <p:sp>
        <p:nvSpPr>
          <p:cNvPr id="13" name="TextBox 12"/>
          <p:cNvSpPr txBox="1"/>
          <p:nvPr/>
        </p:nvSpPr>
        <p:spPr>
          <a:xfrm>
            <a:off x="2063750" y="533400"/>
            <a:ext cx="4635500" cy="1016000"/>
          </a:xfrm>
          <a:prstGeom prst="rect">
            <a:avLst/>
          </a:prstGeom>
          <a:noFill/>
        </p:spPr>
        <p:txBody>
          <a:bodyPr wrap="none">
            <a:spAutoFit/>
          </a:bodyPr>
          <a:lstStyle/>
          <a:p>
            <a:pPr>
              <a:defRPr/>
            </a:pPr>
            <a:r>
              <a:rPr lang="en-US" sz="6000" dirty="0">
                <a:solidFill>
                  <a:schemeClr val="accent4">
                    <a:lumMod val="60000"/>
                    <a:lumOff val="40000"/>
                  </a:schemeClr>
                </a:solidFill>
              </a:rPr>
              <a:t>Official Motto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48"/>
                                        </p:tgtEl>
                                        <p:attrNameLst>
                                          <p:attrName>style.visibility</p:attrName>
                                        </p:attrNameLst>
                                      </p:cBhvr>
                                      <p:to>
                                        <p:strVal val="visible"/>
                                      </p:to>
                                    </p:set>
                                    <p:animEffect transition="in" filter="wipe(left)">
                                      <p:cBhvr>
                                        <p:cTn id="7" dur="500"/>
                                        <p:tgtEl>
                                          <p:spTgt spid="22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E27769F-FE5F-4FE8-8C72-302B4F31BDD5}" type="slidenum">
              <a:rPr lang="en-US" smtClean="0"/>
              <a:pPr>
                <a:defRPr/>
              </a:pPr>
              <a:t>26</a:t>
            </a:fld>
            <a:endParaRPr lang="en-US" dirty="0"/>
          </a:p>
        </p:txBody>
      </p:sp>
      <p:sp>
        <p:nvSpPr>
          <p:cNvPr id="3" name="TextBox 2"/>
          <p:cNvSpPr txBox="1"/>
          <p:nvPr/>
        </p:nvSpPr>
        <p:spPr>
          <a:xfrm>
            <a:off x="1066800" y="2510135"/>
            <a:ext cx="6553200" cy="461665"/>
          </a:xfrm>
          <a:prstGeom prst="rect">
            <a:avLst/>
          </a:prstGeom>
          <a:noFill/>
        </p:spPr>
        <p:txBody>
          <a:bodyPr wrap="square" rtlCol="0">
            <a:spAutoFit/>
          </a:bodyPr>
          <a:lstStyle/>
          <a:p>
            <a:pPr algn="ctr"/>
            <a:r>
              <a:rPr lang="en-US" b="1" dirty="0" smtClean="0"/>
              <a:t>www.foothill-lions.net</a:t>
            </a:r>
            <a:endParaRPr lang="en-US" b="1" dirty="0"/>
          </a:p>
        </p:txBody>
      </p:sp>
      <p:pic>
        <p:nvPicPr>
          <p:cNvPr id="69634" name="Picture 2" descr="http://www.foothill-lions.net/index_files/image1017.jpg"/>
          <p:cNvPicPr>
            <a:picLocks noChangeAspect="1" noChangeArrowheads="1"/>
          </p:cNvPicPr>
          <p:nvPr/>
        </p:nvPicPr>
        <p:blipFill>
          <a:blip r:embed="rId2"/>
          <a:srcRect/>
          <a:stretch>
            <a:fillRect/>
          </a:stretch>
        </p:blipFill>
        <p:spPr bwMode="auto">
          <a:xfrm>
            <a:off x="381000" y="762000"/>
            <a:ext cx="8153400" cy="1690340"/>
          </a:xfrm>
          <a:prstGeom prst="rect">
            <a:avLst/>
          </a:prstGeom>
          <a:noFill/>
        </p:spPr>
      </p:pic>
      <p:sp>
        <p:nvSpPr>
          <p:cNvPr id="5" name="TextBox 4"/>
          <p:cNvSpPr txBox="1"/>
          <p:nvPr/>
        </p:nvSpPr>
        <p:spPr>
          <a:xfrm>
            <a:off x="1409700" y="3790286"/>
            <a:ext cx="6096000" cy="830997"/>
          </a:xfrm>
          <a:prstGeom prst="rect">
            <a:avLst/>
          </a:prstGeom>
          <a:noFill/>
        </p:spPr>
        <p:txBody>
          <a:bodyPr wrap="square" rtlCol="0">
            <a:spAutoFit/>
          </a:bodyPr>
          <a:lstStyle/>
          <a:p>
            <a:pPr algn="ctr"/>
            <a:r>
              <a:rPr lang="en-US" dirty="0" smtClean="0"/>
              <a:t>“Like” us on </a:t>
            </a:r>
          </a:p>
          <a:p>
            <a:pPr algn="ctr"/>
            <a:r>
              <a:rPr lang="en-US" dirty="0" smtClean="0"/>
              <a:t>Foothill Lions of Loma Rica on </a:t>
            </a:r>
            <a:r>
              <a:rPr lang="en-US" dirty="0" err="1" smtClean="0"/>
              <a:t>Facebook</a:t>
            </a:r>
            <a:endParaRPr lang="en-US" dirty="0"/>
          </a:p>
        </p:txBody>
      </p:sp>
      <p:pic>
        <p:nvPicPr>
          <p:cNvPr id="69636" name="Picture 4" descr="Profile Picture"/>
          <p:cNvPicPr>
            <a:picLocks noChangeAspect="1" noChangeArrowheads="1"/>
          </p:cNvPicPr>
          <p:nvPr/>
        </p:nvPicPr>
        <p:blipFill rotWithShape="1">
          <a:blip r:embed="rId3"/>
          <a:srcRect t="31861" b="10931"/>
          <a:stretch/>
        </p:blipFill>
        <p:spPr bwMode="auto">
          <a:xfrm>
            <a:off x="3200400" y="4920845"/>
            <a:ext cx="2286000" cy="1260073"/>
          </a:xfrm>
          <a:prstGeom prst="rect">
            <a:avLst/>
          </a:prstGeom>
          <a:noFill/>
        </p:spPr>
      </p:pic>
      <p:sp>
        <p:nvSpPr>
          <p:cNvPr id="7" name="Rectangle 6"/>
          <p:cNvSpPr/>
          <p:nvPr/>
        </p:nvSpPr>
        <p:spPr>
          <a:xfrm>
            <a:off x="4038600" y="762000"/>
            <a:ext cx="4343400" cy="461665"/>
          </a:xfrm>
          <a:prstGeom prst="rect">
            <a:avLst/>
          </a:prstGeom>
        </p:spPr>
        <p:txBody>
          <a:bodyPr wrap="square">
            <a:spAutoFit/>
          </a:bodyPr>
          <a:lstStyle/>
          <a:p>
            <a:r>
              <a:rPr lang="en-US" b="1" dirty="0"/>
              <a:t>Foothill Lions of Loma Rica</a:t>
            </a:r>
            <a:endParaRPr lang="en-US" dirty="0"/>
          </a:p>
        </p:txBody>
      </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046A15F2-0D37-4603-A0B5-1CC24E91C4C3}" type="slidenum">
              <a:rPr lang="en-US" smtClean="0"/>
              <a:pPr/>
              <a:t>27</a:t>
            </a:fld>
            <a:endParaRPr lang="en-US" smtClean="0"/>
          </a:p>
        </p:txBody>
      </p:sp>
      <p:sp>
        <p:nvSpPr>
          <p:cNvPr id="31747" name="Rectangle 2"/>
          <p:cNvSpPr>
            <a:spLocks noGrp="1" noChangeArrowheads="1"/>
          </p:cNvSpPr>
          <p:nvPr>
            <p:ph type="title" idx="4294967295"/>
          </p:nvPr>
        </p:nvSpPr>
        <p:spPr>
          <a:xfrm>
            <a:off x="457200" y="457200"/>
            <a:ext cx="7772400" cy="5791200"/>
          </a:xfrm>
        </p:spPr>
        <p:txBody>
          <a:bodyPr/>
          <a:lstStyle/>
          <a:p>
            <a:pPr marL="484632" algn="ctr" eaLnBrk="1" fontAlgn="auto" hangingPunct="1">
              <a:spcAft>
                <a:spcPts val="0"/>
              </a:spcAft>
              <a:defRPr/>
            </a:pPr>
            <a:r>
              <a:rPr lang="en-US" sz="16600" dirty="0" smtClean="0">
                <a:solidFill>
                  <a:schemeClr val="accent1">
                    <a:tint val="83000"/>
                    <a:satMod val="150000"/>
                  </a:schemeClr>
                </a:solidFill>
                <a:latin typeface="Algerian" pitchFamily="82" charset="0"/>
              </a:rPr>
              <a:t>The</a:t>
            </a:r>
            <a:br>
              <a:rPr lang="en-US" sz="16600" dirty="0" smtClean="0">
                <a:solidFill>
                  <a:schemeClr val="accent1">
                    <a:tint val="83000"/>
                    <a:satMod val="150000"/>
                  </a:schemeClr>
                </a:solidFill>
                <a:latin typeface="Algerian" pitchFamily="82" charset="0"/>
              </a:rPr>
            </a:br>
            <a:r>
              <a:rPr lang="en-US" sz="16600" dirty="0" smtClean="0">
                <a:solidFill>
                  <a:schemeClr val="accent1">
                    <a:tint val="83000"/>
                    <a:satMod val="150000"/>
                  </a:schemeClr>
                </a:solidFill>
                <a:latin typeface="Algerian" pitchFamily="82" charset="0"/>
              </a:rPr>
              <a:t>End</a:t>
            </a:r>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7DEA8038-22A8-4AF6-B707-1EB093D6B4D3}" type="slidenum">
              <a:rPr lang="en-US" smtClean="0"/>
              <a:pPr/>
              <a:t>3</a:t>
            </a:fld>
            <a:endParaRPr lang="en-US" smtClean="0"/>
          </a:p>
        </p:txBody>
      </p:sp>
      <p:sp>
        <p:nvSpPr>
          <p:cNvPr id="10243" name="Line 3"/>
          <p:cNvSpPr>
            <a:spLocks noChangeShapeType="1"/>
          </p:cNvSpPr>
          <p:nvPr/>
        </p:nvSpPr>
        <p:spPr bwMode="auto">
          <a:xfrm>
            <a:off x="457200" y="1219200"/>
            <a:ext cx="8305800" cy="0"/>
          </a:xfrm>
          <a:prstGeom prst="line">
            <a:avLst/>
          </a:prstGeom>
          <a:noFill/>
          <a:ln w="38100">
            <a:solidFill>
              <a:srgbClr val="9933FF"/>
            </a:solidFill>
            <a:round/>
            <a:headEnd/>
            <a:tailEnd/>
          </a:ln>
        </p:spPr>
        <p:txBody>
          <a:bodyPr/>
          <a:lstStyle/>
          <a:p>
            <a:endParaRPr lang="en-US"/>
          </a:p>
        </p:txBody>
      </p:sp>
      <p:sp>
        <p:nvSpPr>
          <p:cNvPr id="10244" name="Line 7"/>
          <p:cNvSpPr>
            <a:spLocks noChangeShapeType="1"/>
          </p:cNvSpPr>
          <p:nvPr/>
        </p:nvSpPr>
        <p:spPr bwMode="auto">
          <a:xfrm>
            <a:off x="4800600" y="6172200"/>
            <a:ext cx="3581400" cy="0"/>
          </a:xfrm>
          <a:prstGeom prst="line">
            <a:avLst/>
          </a:prstGeom>
          <a:noFill/>
          <a:ln w="9525">
            <a:solidFill>
              <a:schemeClr val="tx1"/>
            </a:solidFill>
            <a:round/>
            <a:headEnd/>
            <a:tailEnd/>
          </a:ln>
        </p:spPr>
        <p:txBody>
          <a:bodyPr/>
          <a:lstStyle/>
          <a:p>
            <a:endParaRPr lang="en-US"/>
          </a:p>
        </p:txBody>
      </p:sp>
      <p:sp>
        <p:nvSpPr>
          <p:cNvPr id="10245" name="Text Box 8"/>
          <p:cNvSpPr txBox="1">
            <a:spLocks noChangeArrowheads="1"/>
          </p:cNvSpPr>
          <p:nvPr/>
        </p:nvSpPr>
        <p:spPr bwMode="auto">
          <a:xfrm>
            <a:off x="304800" y="6324600"/>
            <a:ext cx="6096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24586" name="Text Box 9"/>
          <p:cNvSpPr txBox="1">
            <a:spLocks noChangeArrowheads="1"/>
          </p:cNvSpPr>
          <p:nvPr/>
        </p:nvSpPr>
        <p:spPr bwMode="auto">
          <a:xfrm>
            <a:off x="1143000" y="457200"/>
            <a:ext cx="6629400" cy="830263"/>
          </a:xfrm>
          <a:prstGeom prst="rect">
            <a:avLst/>
          </a:prstGeom>
          <a:noFill/>
          <a:ln w="9525">
            <a:noFill/>
            <a:miter lim="800000"/>
            <a:headEnd/>
            <a:tailEnd/>
          </a:ln>
        </p:spPr>
        <p:txBody>
          <a:bodyPr>
            <a:spAutoFit/>
          </a:bodyPr>
          <a:lstStyle/>
          <a:p>
            <a:pPr algn="ctr">
              <a:spcBef>
                <a:spcPct val="50000"/>
              </a:spcBef>
              <a:defRPr/>
            </a:pPr>
            <a:r>
              <a:rPr lang="en-US" sz="4800" b="1" dirty="0">
                <a:solidFill>
                  <a:schemeClr val="accent3">
                    <a:lumMod val="60000"/>
                    <a:lumOff val="40000"/>
                  </a:schemeClr>
                </a:solidFill>
                <a:latin typeface="Arial" charset="0"/>
              </a:rPr>
              <a:t>LIONISM</a:t>
            </a:r>
          </a:p>
        </p:txBody>
      </p:sp>
      <p:sp>
        <p:nvSpPr>
          <p:cNvPr id="25610" name="Text Box 10"/>
          <p:cNvSpPr txBox="1">
            <a:spLocks noChangeArrowheads="1"/>
          </p:cNvSpPr>
          <p:nvPr/>
        </p:nvSpPr>
        <p:spPr bwMode="auto">
          <a:xfrm>
            <a:off x="304800" y="1981200"/>
            <a:ext cx="6019800" cy="3082925"/>
          </a:xfrm>
          <a:prstGeom prst="rect">
            <a:avLst/>
          </a:prstGeom>
          <a:noFill/>
          <a:ln w="9525">
            <a:noFill/>
            <a:miter lim="800000"/>
            <a:headEnd/>
            <a:tailEnd/>
          </a:ln>
        </p:spPr>
        <p:txBody>
          <a:bodyPr>
            <a:spAutoFit/>
          </a:bodyPr>
          <a:lstStyle/>
          <a:p>
            <a:pPr>
              <a:spcBef>
                <a:spcPct val="50000"/>
              </a:spcBef>
              <a:buFontTx/>
              <a:buChar char="•"/>
            </a:pPr>
            <a:r>
              <a:rPr lang="en-US" b="1">
                <a:latin typeface="Arial" charset="0"/>
              </a:rPr>
              <a:t> </a:t>
            </a:r>
            <a:r>
              <a:rPr lang="en-US" sz="2800">
                <a:latin typeface="Arial" charset="0"/>
              </a:rPr>
              <a:t> Lions Clubs are non-political and 	non-sectarian</a:t>
            </a:r>
          </a:p>
          <a:p>
            <a:pPr>
              <a:spcBef>
                <a:spcPct val="50000"/>
              </a:spcBef>
              <a:buFontTx/>
              <a:buChar char="•"/>
            </a:pPr>
            <a:r>
              <a:rPr lang="en-US" sz="2800">
                <a:latin typeface="Arial" charset="0"/>
              </a:rPr>
              <a:t>  Lions Clubs are composed of 	business professionals and 	community minded individuals</a:t>
            </a:r>
          </a:p>
          <a:p>
            <a:pPr>
              <a:spcBef>
                <a:spcPct val="50000"/>
              </a:spcBef>
              <a:buFontTx/>
              <a:buChar char="•"/>
            </a:pPr>
            <a:r>
              <a:rPr lang="en-US" sz="2800">
                <a:latin typeface="Arial" charset="0"/>
              </a:rPr>
              <a:t>  Membership is by invitation only</a:t>
            </a:r>
            <a:endParaRPr lang="en-US" sz="2800" b="1">
              <a:latin typeface="Arial" charset="0"/>
            </a:endParaRPr>
          </a:p>
        </p:txBody>
      </p:sp>
      <p:pic>
        <p:nvPicPr>
          <p:cNvPr id="25613" name="Picture 13" descr="people"/>
          <p:cNvPicPr>
            <a:picLocks noChangeAspect="1" noChangeArrowheads="1"/>
          </p:cNvPicPr>
          <p:nvPr/>
        </p:nvPicPr>
        <p:blipFill>
          <a:blip r:embed="rId3"/>
          <a:srcRect/>
          <a:stretch>
            <a:fillRect/>
          </a:stretch>
        </p:blipFill>
        <p:spPr bwMode="auto">
          <a:xfrm>
            <a:off x="6477000" y="2819400"/>
            <a:ext cx="2419350" cy="1970088"/>
          </a:xfrm>
          <a:prstGeom prst="rect">
            <a:avLst/>
          </a:prstGeom>
          <a:noFill/>
          <a:ln w="9525">
            <a:noFill/>
            <a:miter lim="800000"/>
            <a:headEnd/>
            <a:tailEnd/>
          </a:ln>
        </p:spPr>
      </p:pic>
      <p:sp>
        <p:nvSpPr>
          <p:cNvPr id="10249" name="Rectangle 13"/>
          <p:cNvSpPr>
            <a:spLocks noChangeArrowheads="1"/>
          </p:cNvSpPr>
          <p:nvPr/>
        </p:nvSpPr>
        <p:spPr bwMode="auto">
          <a:xfrm>
            <a:off x="4114800" y="6324600"/>
            <a:ext cx="4572000" cy="338138"/>
          </a:xfrm>
          <a:prstGeom prst="rect">
            <a:avLst/>
          </a:prstGeom>
          <a:noFill/>
          <a:ln w="9525">
            <a:noFill/>
            <a:miter lim="800000"/>
            <a:headEnd/>
            <a:tailEnd/>
          </a:ln>
        </p:spPr>
        <p:txBody>
          <a:bodyPr>
            <a:spAutoFit/>
          </a:bodyPr>
          <a:lstStyle/>
          <a:p>
            <a:pPr>
              <a:spcBef>
                <a:spcPct val="50000"/>
              </a:spcBef>
            </a:pPr>
            <a:r>
              <a:rPr lang="en-US" sz="1600" dirty="0">
                <a:latin typeface="Arial" charset="0"/>
              </a:rPr>
              <a:t>Loma Rica Foothill Lions Orientation </a:t>
            </a:r>
            <a:r>
              <a:rPr lang="en-US" sz="1600" dirty="0" smtClean="0">
                <a:latin typeface="Arial" charset="0"/>
              </a:rPr>
              <a:t>2016/2017</a:t>
            </a:r>
            <a:endParaRPr lang="en-US" sz="1600" dirty="0">
              <a:latin typeface="Arial" charset="0"/>
            </a:endParaRPr>
          </a:p>
        </p:txBody>
      </p:sp>
    </p:spTree>
  </p:cSld>
  <p:clrMapOvr>
    <a:masterClrMapping/>
  </p:clrMapOvr>
  <p:transition spd="med">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10">
                                            <p:txEl>
                                              <p:pRg st="0" end="0"/>
                                            </p:txEl>
                                          </p:spTgt>
                                        </p:tgtEl>
                                        <p:attrNameLst>
                                          <p:attrName>style.visibility</p:attrName>
                                        </p:attrNameLst>
                                      </p:cBhvr>
                                      <p:to>
                                        <p:strVal val="visible"/>
                                      </p:to>
                                    </p:set>
                                    <p:anim calcmode="lin" valueType="num">
                                      <p:cBhvr additive="base">
                                        <p:cTn id="7" dur="500" fill="hold"/>
                                        <p:tgtEl>
                                          <p:spTgt spid="256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10">
                                            <p:txEl>
                                              <p:pRg st="1" end="1"/>
                                            </p:txEl>
                                          </p:spTgt>
                                        </p:tgtEl>
                                        <p:attrNameLst>
                                          <p:attrName>style.visibility</p:attrName>
                                        </p:attrNameLst>
                                      </p:cBhvr>
                                      <p:to>
                                        <p:strVal val="visible"/>
                                      </p:to>
                                    </p:set>
                                    <p:anim calcmode="lin" valueType="num">
                                      <p:cBhvr additive="base">
                                        <p:cTn id="13" dur="500" fill="hold"/>
                                        <p:tgtEl>
                                          <p:spTgt spid="256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10">
                                            <p:txEl>
                                              <p:pRg st="2" end="2"/>
                                            </p:txEl>
                                          </p:spTgt>
                                        </p:tgtEl>
                                        <p:attrNameLst>
                                          <p:attrName>style.visibility</p:attrName>
                                        </p:attrNameLst>
                                      </p:cBhvr>
                                      <p:to>
                                        <p:strVal val="visible"/>
                                      </p:to>
                                    </p:set>
                                    <p:anim calcmode="lin" valueType="num">
                                      <p:cBhvr additive="base">
                                        <p:cTn id="19" dur="500" fill="hold"/>
                                        <p:tgtEl>
                                          <p:spTgt spid="256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5613"/>
                                        </p:tgtEl>
                                        <p:attrNameLst>
                                          <p:attrName>style.visibility</p:attrName>
                                        </p:attrNameLst>
                                      </p:cBhvr>
                                      <p:to>
                                        <p:strVal val="visible"/>
                                      </p:to>
                                    </p:set>
                                    <p:anim calcmode="lin" valueType="num">
                                      <p:cBhvr additive="base">
                                        <p:cTn id="25" dur="500" fill="hold"/>
                                        <p:tgtEl>
                                          <p:spTgt spid="25613"/>
                                        </p:tgtEl>
                                        <p:attrNameLst>
                                          <p:attrName>ppt_x</p:attrName>
                                        </p:attrNameLst>
                                      </p:cBhvr>
                                      <p:tavLst>
                                        <p:tav tm="0">
                                          <p:val>
                                            <p:strVal val="1+#ppt_w/2"/>
                                          </p:val>
                                        </p:tav>
                                        <p:tav tm="100000">
                                          <p:val>
                                            <p:strVal val="#ppt_x"/>
                                          </p:val>
                                        </p:tav>
                                      </p:tavLst>
                                    </p:anim>
                                    <p:anim calcmode="lin" valueType="num">
                                      <p:cBhvr additive="base">
                                        <p:cTn id="26" dur="500" fill="hold"/>
                                        <p:tgtEl>
                                          <p:spTgt spid="25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C4D6912C-2885-43E9-B26E-4A2DB3EC8643}" type="slidenum">
              <a:rPr lang="en-US" smtClean="0"/>
              <a:pPr/>
              <a:t>4</a:t>
            </a:fld>
            <a:endParaRPr lang="en-US" smtClean="0"/>
          </a:p>
        </p:txBody>
      </p:sp>
      <p:sp>
        <p:nvSpPr>
          <p:cNvPr id="11267" name="Line 1027"/>
          <p:cNvSpPr>
            <a:spLocks noChangeShapeType="1"/>
          </p:cNvSpPr>
          <p:nvPr/>
        </p:nvSpPr>
        <p:spPr bwMode="auto">
          <a:xfrm>
            <a:off x="533400" y="990600"/>
            <a:ext cx="8229600" cy="0"/>
          </a:xfrm>
          <a:prstGeom prst="line">
            <a:avLst/>
          </a:prstGeom>
          <a:noFill/>
          <a:ln w="38100">
            <a:solidFill>
              <a:srgbClr val="9933FF"/>
            </a:solidFill>
            <a:round/>
            <a:headEnd/>
            <a:tailEnd/>
          </a:ln>
        </p:spPr>
        <p:txBody>
          <a:bodyPr/>
          <a:lstStyle/>
          <a:p>
            <a:endParaRPr lang="en-US"/>
          </a:p>
        </p:txBody>
      </p:sp>
      <p:sp>
        <p:nvSpPr>
          <p:cNvPr id="11268" name="Text Box 1039"/>
          <p:cNvSpPr txBox="1">
            <a:spLocks noChangeArrowheads="1"/>
          </p:cNvSpPr>
          <p:nvPr/>
        </p:nvSpPr>
        <p:spPr bwMode="auto">
          <a:xfrm>
            <a:off x="304800" y="6324600"/>
            <a:ext cx="6096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11269" name="Rectangle 1043"/>
          <p:cNvSpPr>
            <a:spLocks noChangeArrowheads="1"/>
          </p:cNvSpPr>
          <p:nvPr/>
        </p:nvSpPr>
        <p:spPr bwMode="auto">
          <a:xfrm>
            <a:off x="20638" y="3086100"/>
            <a:ext cx="9144000" cy="0"/>
          </a:xfrm>
          <a:prstGeom prst="rect">
            <a:avLst/>
          </a:prstGeom>
          <a:noFill/>
          <a:ln w="9525">
            <a:noFill/>
            <a:miter lim="800000"/>
            <a:headEnd/>
            <a:tailEnd/>
          </a:ln>
        </p:spPr>
        <p:txBody>
          <a:bodyPr>
            <a:spAutoFit/>
          </a:bodyPr>
          <a:lstStyle/>
          <a:p>
            <a:endParaRPr lang="en-US"/>
          </a:p>
        </p:txBody>
      </p:sp>
      <p:sp>
        <p:nvSpPr>
          <p:cNvPr id="27659" name="Text Box 1046"/>
          <p:cNvSpPr txBox="1">
            <a:spLocks noChangeArrowheads="1"/>
          </p:cNvSpPr>
          <p:nvPr/>
        </p:nvSpPr>
        <p:spPr bwMode="auto">
          <a:xfrm>
            <a:off x="304800" y="457200"/>
            <a:ext cx="8305800" cy="2185988"/>
          </a:xfrm>
          <a:prstGeom prst="rect">
            <a:avLst/>
          </a:prstGeom>
          <a:noFill/>
          <a:ln w="9525">
            <a:noFill/>
            <a:miter lim="800000"/>
            <a:headEnd/>
            <a:tailEnd/>
          </a:ln>
        </p:spPr>
        <p:txBody>
          <a:bodyPr>
            <a:spAutoFit/>
          </a:bodyPr>
          <a:lstStyle/>
          <a:p>
            <a:pPr algn="ctr">
              <a:spcBef>
                <a:spcPct val="50000"/>
              </a:spcBef>
              <a:defRPr/>
            </a:pPr>
            <a:r>
              <a:rPr lang="en-US" sz="2800" b="1" dirty="0">
                <a:solidFill>
                  <a:schemeClr val="accent3">
                    <a:lumMod val="60000"/>
                    <a:lumOff val="40000"/>
                  </a:schemeClr>
                </a:solidFill>
                <a:latin typeface="Arial" charset="0"/>
              </a:rPr>
              <a:t>Why Join the Lions?  Just a few reasons…</a:t>
            </a:r>
          </a:p>
          <a:p>
            <a:pPr algn="ctr">
              <a:spcBef>
                <a:spcPct val="50000"/>
              </a:spcBef>
              <a:defRPr/>
            </a:pPr>
            <a:endParaRPr lang="en-US" sz="3600" b="1" dirty="0">
              <a:solidFill>
                <a:srgbClr val="333399"/>
              </a:solidFill>
              <a:latin typeface="Arial" charset="0"/>
            </a:endParaRPr>
          </a:p>
          <a:p>
            <a:pPr algn="ctr">
              <a:spcBef>
                <a:spcPct val="50000"/>
              </a:spcBef>
              <a:defRPr/>
            </a:pPr>
            <a:endParaRPr lang="en-US" sz="3600" b="1" u="sng" dirty="0">
              <a:solidFill>
                <a:srgbClr val="333399"/>
              </a:solidFill>
              <a:latin typeface="Arial" charset="0"/>
            </a:endParaRPr>
          </a:p>
        </p:txBody>
      </p:sp>
      <p:sp>
        <p:nvSpPr>
          <p:cNvPr id="11271" name="Text Box 1048"/>
          <p:cNvSpPr txBox="1">
            <a:spLocks noChangeArrowheads="1"/>
          </p:cNvSpPr>
          <p:nvPr/>
        </p:nvSpPr>
        <p:spPr bwMode="auto">
          <a:xfrm>
            <a:off x="571500" y="1600200"/>
            <a:ext cx="8001000" cy="4894263"/>
          </a:xfrm>
          <a:prstGeom prst="rect">
            <a:avLst/>
          </a:prstGeom>
          <a:noFill/>
          <a:ln w="9525">
            <a:noFill/>
            <a:miter lim="800000"/>
            <a:headEnd/>
            <a:tailEnd/>
          </a:ln>
        </p:spPr>
        <p:txBody>
          <a:bodyPr>
            <a:spAutoFit/>
          </a:bodyPr>
          <a:lstStyle/>
          <a:p>
            <a:pPr marL="457200" indent="-457200">
              <a:buFontTx/>
              <a:buAutoNum type="arabicPeriod"/>
            </a:pPr>
            <a:r>
              <a:rPr lang="en-US" b="1"/>
              <a:t>The opportunity to make a difference</a:t>
            </a:r>
            <a:r>
              <a:rPr lang="en-US"/>
              <a:t> - as an individual you can have a limited impact, but as part of a group, you can achieve so much more - in your community, your country, your world.</a:t>
            </a:r>
          </a:p>
          <a:p>
            <a:pPr marL="457200" indent="-457200"/>
            <a:endParaRPr lang="en-US" sz="1200"/>
          </a:p>
          <a:p>
            <a:pPr marL="457200" indent="-457200">
              <a:buFontTx/>
              <a:buAutoNum type="arabicPeriod" startAt="2"/>
            </a:pPr>
            <a:r>
              <a:rPr lang="en-US" b="1"/>
              <a:t>Friendship</a:t>
            </a:r>
            <a:r>
              <a:rPr lang="en-US"/>
              <a:t>. In an increasingly complex world, Lions provides one of the easiest ways to meet people in your area.  Especially when you live out in the boonies!</a:t>
            </a:r>
          </a:p>
          <a:p>
            <a:pPr marL="457200" indent="-457200"/>
            <a:endParaRPr lang="en-US" sz="1200"/>
          </a:p>
          <a:p>
            <a:pPr marL="457200" indent="-457200">
              <a:buFontTx/>
              <a:buAutoNum type="arabicPeriod" startAt="3"/>
            </a:pPr>
            <a:r>
              <a:rPr lang="en-US"/>
              <a:t> </a:t>
            </a:r>
            <a:r>
              <a:rPr lang="en-US" b="1"/>
              <a:t>Fun</a:t>
            </a:r>
            <a:r>
              <a:rPr lang="en-US"/>
              <a:t>.  A lot of fun. Each meeting is fun. The club projects are fun. Social activities are fun. And the service is fun.</a:t>
            </a:r>
          </a:p>
          <a:p>
            <a:pPr marL="457200" indent="-457200"/>
            <a:endParaRPr lang="en-US" sz="1400"/>
          </a:p>
          <a:p>
            <a:pPr marL="457200" indent="-457200"/>
            <a:r>
              <a:rPr lang="en-US"/>
              <a:t>4.    Happy hour! </a:t>
            </a:r>
          </a:p>
          <a:p>
            <a:pPr marL="457200" indent="-457200"/>
            <a:r>
              <a:rPr lang="en-US"/>
              <a:t>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84E1D146-D715-4D4A-BDF8-8FDC5634FF79}" type="slidenum">
              <a:rPr lang="en-US" smtClean="0"/>
              <a:pPr/>
              <a:t>5</a:t>
            </a:fld>
            <a:endParaRPr lang="en-US" smtClean="0"/>
          </a:p>
        </p:txBody>
      </p:sp>
      <p:sp>
        <p:nvSpPr>
          <p:cNvPr id="12291" name="Line 3"/>
          <p:cNvSpPr>
            <a:spLocks noChangeShapeType="1"/>
          </p:cNvSpPr>
          <p:nvPr/>
        </p:nvSpPr>
        <p:spPr bwMode="auto">
          <a:xfrm>
            <a:off x="533400" y="1066800"/>
            <a:ext cx="8229600" cy="0"/>
          </a:xfrm>
          <a:prstGeom prst="line">
            <a:avLst/>
          </a:prstGeom>
          <a:noFill/>
          <a:ln w="38100">
            <a:solidFill>
              <a:srgbClr val="9933FF"/>
            </a:solidFill>
            <a:round/>
            <a:headEnd/>
            <a:tailEnd/>
          </a:ln>
        </p:spPr>
        <p:txBody>
          <a:bodyPr/>
          <a:lstStyle/>
          <a:p>
            <a:endParaRPr lang="en-US"/>
          </a:p>
        </p:txBody>
      </p:sp>
      <p:sp>
        <p:nvSpPr>
          <p:cNvPr id="12292" name="Text Box 9"/>
          <p:cNvSpPr txBox="1">
            <a:spLocks noChangeArrowheads="1"/>
          </p:cNvSpPr>
          <p:nvPr/>
        </p:nvSpPr>
        <p:spPr bwMode="auto">
          <a:xfrm>
            <a:off x="304800" y="6324600"/>
            <a:ext cx="3810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22537" name="Text Box 12"/>
          <p:cNvSpPr txBox="1">
            <a:spLocks noChangeArrowheads="1"/>
          </p:cNvSpPr>
          <p:nvPr/>
        </p:nvSpPr>
        <p:spPr bwMode="auto">
          <a:xfrm>
            <a:off x="838200" y="381000"/>
            <a:ext cx="7543800" cy="579438"/>
          </a:xfrm>
          <a:prstGeom prst="rect">
            <a:avLst/>
          </a:prstGeom>
          <a:noFill/>
          <a:ln w="9525">
            <a:noFill/>
            <a:miter lim="800000"/>
            <a:headEnd/>
            <a:tailEnd/>
          </a:ln>
        </p:spPr>
        <p:txBody>
          <a:bodyPr>
            <a:spAutoFit/>
          </a:bodyPr>
          <a:lstStyle/>
          <a:p>
            <a:pPr algn="ctr">
              <a:spcBef>
                <a:spcPct val="50000"/>
              </a:spcBef>
              <a:defRPr/>
            </a:pPr>
            <a:r>
              <a:rPr lang="en-US" sz="3200" b="1" dirty="0">
                <a:solidFill>
                  <a:schemeClr val="accent3">
                    <a:lumMod val="60000"/>
                    <a:lumOff val="40000"/>
                  </a:schemeClr>
                </a:solidFill>
                <a:latin typeface="Arial" charset="0"/>
              </a:rPr>
              <a:t>Benefits of Being A Lion Member</a:t>
            </a:r>
          </a:p>
        </p:txBody>
      </p:sp>
      <p:pic>
        <p:nvPicPr>
          <p:cNvPr id="12294" name="Picture 15" descr="01ab"/>
          <p:cNvPicPr>
            <a:picLocks noChangeAspect="1" noChangeArrowheads="1"/>
          </p:cNvPicPr>
          <p:nvPr/>
        </p:nvPicPr>
        <p:blipFill>
          <a:blip r:embed="rId2"/>
          <a:srcRect/>
          <a:stretch>
            <a:fillRect/>
          </a:stretch>
        </p:blipFill>
        <p:spPr bwMode="auto">
          <a:xfrm>
            <a:off x="6858000" y="2133600"/>
            <a:ext cx="1693863" cy="2457450"/>
          </a:xfrm>
          <a:prstGeom prst="rect">
            <a:avLst/>
          </a:prstGeom>
          <a:noFill/>
          <a:ln w="9525">
            <a:noFill/>
            <a:miter lim="800000"/>
            <a:headEnd/>
            <a:tailEnd/>
          </a:ln>
        </p:spPr>
      </p:pic>
      <p:sp>
        <p:nvSpPr>
          <p:cNvPr id="48142" name="Text Box 14"/>
          <p:cNvSpPr txBox="1">
            <a:spLocks noChangeArrowheads="1"/>
          </p:cNvSpPr>
          <p:nvPr/>
        </p:nvSpPr>
        <p:spPr bwMode="auto">
          <a:xfrm>
            <a:off x="457200" y="1676400"/>
            <a:ext cx="6172200" cy="3597275"/>
          </a:xfrm>
          <a:prstGeom prst="rect">
            <a:avLst/>
          </a:prstGeom>
          <a:noFill/>
          <a:ln w="9525">
            <a:noFill/>
            <a:miter lim="800000"/>
            <a:headEnd/>
            <a:tailEnd/>
          </a:ln>
        </p:spPr>
        <p:txBody>
          <a:bodyPr>
            <a:spAutoFit/>
          </a:bodyPr>
          <a:lstStyle/>
          <a:p>
            <a:pPr lvl="1">
              <a:spcBef>
                <a:spcPct val="50000"/>
              </a:spcBef>
              <a:buFontTx/>
              <a:buChar char="•"/>
            </a:pPr>
            <a:r>
              <a:rPr lang="en-US" sz="2000" b="1">
                <a:latin typeface="Arial" charset="0"/>
              </a:rPr>
              <a:t>Personal Improvement</a:t>
            </a:r>
          </a:p>
          <a:p>
            <a:pPr lvl="1">
              <a:spcBef>
                <a:spcPct val="50000"/>
              </a:spcBef>
              <a:buFontTx/>
              <a:buChar char="•"/>
            </a:pPr>
            <a:r>
              <a:rPr lang="en-US" sz="2000" b="1">
                <a:latin typeface="Arial" charset="0"/>
              </a:rPr>
              <a:t>Networking</a:t>
            </a:r>
          </a:p>
          <a:p>
            <a:pPr lvl="1">
              <a:spcBef>
                <a:spcPct val="50000"/>
              </a:spcBef>
              <a:buFontTx/>
              <a:buChar char="•"/>
            </a:pPr>
            <a:r>
              <a:rPr lang="en-US" sz="2000" b="1">
                <a:latin typeface="Arial" charset="0"/>
              </a:rPr>
              <a:t>LCIF (Lions Clubs International Foundation)</a:t>
            </a:r>
          </a:p>
          <a:p>
            <a:pPr lvl="1">
              <a:spcBef>
                <a:spcPct val="50000"/>
              </a:spcBef>
              <a:buFontTx/>
              <a:buChar char="•"/>
            </a:pPr>
            <a:r>
              <a:rPr lang="en-US" sz="2000" b="1">
                <a:latin typeface="Arial" charset="0"/>
              </a:rPr>
              <a:t>Club Structure</a:t>
            </a:r>
          </a:p>
          <a:p>
            <a:pPr lvl="1">
              <a:spcBef>
                <a:spcPct val="50000"/>
              </a:spcBef>
              <a:buFontTx/>
              <a:buChar char="•"/>
            </a:pPr>
            <a:r>
              <a:rPr lang="en-US" sz="2000" b="1">
                <a:latin typeface="Arial" charset="0"/>
              </a:rPr>
              <a:t>Leadership Development</a:t>
            </a:r>
          </a:p>
          <a:p>
            <a:pPr lvl="1">
              <a:spcBef>
                <a:spcPct val="50000"/>
              </a:spcBef>
              <a:buFontTx/>
              <a:buChar char="•"/>
            </a:pPr>
            <a:r>
              <a:rPr lang="en-US" sz="2000" b="1">
                <a:latin typeface="Arial" charset="0"/>
              </a:rPr>
              <a:t>Marketing Support</a:t>
            </a:r>
          </a:p>
          <a:p>
            <a:pPr lvl="1">
              <a:spcBef>
                <a:spcPct val="50000"/>
              </a:spcBef>
              <a:buFontTx/>
              <a:buChar char="•"/>
            </a:pPr>
            <a:r>
              <a:rPr lang="en-US" sz="2000" b="1">
                <a:latin typeface="Arial" charset="0"/>
              </a:rPr>
              <a:t>Liability Insurance (1 Million)</a:t>
            </a:r>
          </a:p>
          <a:p>
            <a:pPr lvl="1">
              <a:spcBef>
                <a:spcPct val="50000"/>
              </a:spcBef>
              <a:buFontTx/>
              <a:buChar char="•"/>
            </a:pPr>
            <a:endParaRPr lang="en-US" sz="2000" b="1">
              <a:latin typeface="Arial" charset="0"/>
            </a:endParaRPr>
          </a:p>
        </p:txBody>
      </p:sp>
      <p:pic>
        <p:nvPicPr>
          <p:cNvPr id="12296" name="Picture 16" descr="Go to Search Home">
            <a:hlinkClick r:id="rId3"/>
          </p:cNvPr>
          <p:cNvPicPr>
            <a:picLocks noChangeAspect="1" noChangeArrowheads="1"/>
          </p:cNvPicPr>
          <p:nvPr/>
        </p:nvPicPr>
        <p:blipFill>
          <a:blip r:embed="rId4">
            <a:clrChange>
              <a:clrFrom>
                <a:srgbClr val="F5F4F6"/>
              </a:clrFrom>
              <a:clrTo>
                <a:srgbClr val="F5F4F6">
                  <a:alpha val="0"/>
                </a:srgbClr>
              </a:clrTo>
            </a:clrChange>
          </a:blip>
          <a:srcRect/>
          <a:stretch>
            <a:fillRect/>
          </a:stretch>
        </p:blipFill>
        <p:spPr bwMode="auto">
          <a:xfrm>
            <a:off x="7543800" y="4038600"/>
            <a:ext cx="415925" cy="398463"/>
          </a:xfrm>
          <a:prstGeom prst="rect">
            <a:avLst/>
          </a:prstGeom>
          <a:noFill/>
          <a:ln w="9525">
            <a:noFill/>
            <a:miter lim="800000"/>
            <a:headEnd/>
            <a:tailEnd/>
          </a:ln>
        </p:spPr>
      </p:pic>
      <p:sp>
        <p:nvSpPr>
          <p:cNvPr id="12297" name="Rectangle 13"/>
          <p:cNvSpPr>
            <a:spLocks noChangeArrowheads="1"/>
          </p:cNvSpPr>
          <p:nvPr/>
        </p:nvSpPr>
        <p:spPr bwMode="auto">
          <a:xfrm>
            <a:off x="4114800" y="6324600"/>
            <a:ext cx="4572000" cy="338138"/>
          </a:xfrm>
          <a:prstGeom prst="rect">
            <a:avLst/>
          </a:prstGeom>
          <a:noFill/>
          <a:ln w="9525">
            <a:noFill/>
            <a:miter lim="800000"/>
            <a:headEnd/>
            <a:tailEnd/>
          </a:ln>
        </p:spPr>
        <p:txBody>
          <a:bodyPr>
            <a:spAutoFit/>
          </a:bodyPr>
          <a:lstStyle/>
          <a:p>
            <a:pPr>
              <a:spcBef>
                <a:spcPct val="50000"/>
              </a:spcBef>
            </a:pPr>
            <a:r>
              <a:rPr lang="en-US" sz="1600" dirty="0">
                <a:latin typeface="Arial" charset="0"/>
              </a:rPr>
              <a:t>Loma Rica Foothill Lions Orientation </a:t>
            </a:r>
            <a:r>
              <a:rPr lang="en-US" sz="1600" dirty="0" smtClean="0">
                <a:latin typeface="Arial" charset="0"/>
              </a:rPr>
              <a:t>2015/2016</a:t>
            </a:r>
            <a:endParaRPr lang="en-US" sz="1600" dirty="0">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42"/>
                                        </p:tgtEl>
                                        <p:attrNameLst>
                                          <p:attrName>style.visibility</p:attrName>
                                        </p:attrNameLst>
                                      </p:cBhvr>
                                      <p:to>
                                        <p:strVal val="visible"/>
                                      </p:to>
                                    </p:set>
                                    <p:anim calcmode="lin" valueType="num">
                                      <p:cBhvr additive="base">
                                        <p:cTn id="7" dur="500" fill="hold"/>
                                        <p:tgtEl>
                                          <p:spTgt spid="48142"/>
                                        </p:tgtEl>
                                        <p:attrNameLst>
                                          <p:attrName>ppt_x</p:attrName>
                                        </p:attrNameLst>
                                      </p:cBhvr>
                                      <p:tavLst>
                                        <p:tav tm="0">
                                          <p:val>
                                            <p:strVal val="#ppt_x"/>
                                          </p:val>
                                        </p:tav>
                                        <p:tav tm="100000">
                                          <p:val>
                                            <p:strVal val="#ppt_x"/>
                                          </p:val>
                                        </p:tav>
                                      </p:tavLst>
                                    </p:anim>
                                    <p:anim calcmode="lin" valueType="num">
                                      <p:cBhvr additive="base">
                                        <p:cTn id="8" dur="500" fill="hold"/>
                                        <p:tgtEl>
                                          <p:spTgt spid="48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EB0472B0-7328-4897-8188-9E0C1593AB70}" type="slidenum">
              <a:rPr lang="en-US" smtClean="0"/>
              <a:pPr/>
              <a:t>6</a:t>
            </a:fld>
            <a:endParaRPr lang="en-US" smtClean="0"/>
          </a:p>
        </p:txBody>
      </p:sp>
      <p:sp>
        <p:nvSpPr>
          <p:cNvPr id="3" name="TextBox 2"/>
          <p:cNvSpPr txBox="1"/>
          <p:nvPr/>
        </p:nvSpPr>
        <p:spPr>
          <a:xfrm>
            <a:off x="533400" y="533400"/>
            <a:ext cx="7700963" cy="830263"/>
          </a:xfrm>
          <a:prstGeom prst="rect">
            <a:avLst/>
          </a:prstGeom>
          <a:noFill/>
        </p:spPr>
        <p:txBody>
          <a:bodyPr>
            <a:spAutoFit/>
          </a:bodyPr>
          <a:lstStyle/>
          <a:p>
            <a:pPr algn="ctr">
              <a:defRPr/>
            </a:pPr>
            <a:r>
              <a:rPr lang="en-US" sz="4800" dirty="0">
                <a:solidFill>
                  <a:schemeClr val="accent3">
                    <a:lumMod val="60000"/>
                    <a:lumOff val="40000"/>
                  </a:schemeClr>
                </a:solidFill>
              </a:rPr>
              <a:t>Lions Organization Levels</a:t>
            </a:r>
            <a:endParaRPr lang="en-US" sz="4400" dirty="0">
              <a:solidFill>
                <a:schemeClr val="accent3">
                  <a:lumMod val="60000"/>
                  <a:lumOff val="40000"/>
                </a:schemeClr>
              </a:solidFill>
            </a:endParaRPr>
          </a:p>
        </p:txBody>
      </p:sp>
      <p:sp>
        <p:nvSpPr>
          <p:cNvPr id="13316" name="TextBox 3"/>
          <p:cNvSpPr txBox="1">
            <a:spLocks noChangeArrowheads="1"/>
          </p:cNvSpPr>
          <p:nvPr/>
        </p:nvSpPr>
        <p:spPr bwMode="auto">
          <a:xfrm>
            <a:off x="228600" y="1447800"/>
            <a:ext cx="8534400" cy="5170646"/>
          </a:xfrm>
          <a:prstGeom prst="rect">
            <a:avLst/>
          </a:prstGeom>
          <a:noFill/>
          <a:ln w="9525">
            <a:noFill/>
            <a:miter lim="800000"/>
            <a:headEnd/>
            <a:tailEnd/>
          </a:ln>
        </p:spPr>
        <p:txBody>
          <a:bodyPr wrap="square">
            <a:spAutoFit/>
          </a:bodyPr>
          <a:lstStyle/>
          <a:p>
            <a:pPr algn="ctr"/>
            <a:r>
              <a:rPr lang="en-US" sz="4000" dirty="0"/>
              <a:t>Lions Clubs </a:t>
            </a:r>
            <a:r>
              <a:rPr lang="en-US" sz="4000" dirty="0" smtClean="0"/>
              <a:t>International</a:t>
            </a:r>
          </a:p>
          <a:p>
            <a:pPr algn="ctr"/>
            <a:endParaRPr lang="en-US" sz="1600" dirty="0"/>
          </a:p>
          <a:p>
            <a:pPr algn="ctr"/>
            <a:r>
              <a:rPr lang="en-US" sz="4000" dirty="0"/>
              <a:t>California Multiple District </a:t>
            </a:r>
            <a:r>
              <a:rPr lang="en-US" sz="4000" dirty="0" smtClean="0"/>
              <a:t>4</a:t>
            </a:r>
          </a:p>
          <a:p>
            <a:pPr algn="ctr"/>
            <a:endParaRPr lang="en-US" sz="1600" dirty="0"/>
          </a:p>
          <a:p>
            <a:pPr algn="ctr"/>
            <a:r>
              <a:rPr lang="en-US" sz="4000" dirty="0"/>
              <a:t>District </a:t>
            </a:r>
            <a:r>
              <a:rPr lang="en-US" sz="4000" dirty="0" smtClean="0"/>
              <a:t>4-C1</a:t>
            </a:r>
          </a:p>
          <a:p>
            <a:pPr algn="ctr"/>
            <a:endParaRPr lang="en-US" sz="1600" dirty="0"/>
          </a:p>
          <a:p>
            <a:pPr algn="ctr"/>
            <a:r>
              <a:rPr lang="en-US" sz="4000" dirty="0"/>
              <a:t>South Butte </a:t>
            </a:r>
            <a:r>
              <a:rPr lang="en-US" sz="4000" dirty="0" smtClean="0"/>
              <a:t>Region</a:t>
            </a:r>
          </a:p>
          <a:p>
            <a:pPr algn="ctr"/>
            <a:endParaRPr lang="en-US" sz="1800" dirty="0"/>
          </a:p>
          <a:p>
            <a:pPr algn="ctr"/>
            <a:r>
              <a:rPr lang="en-US" sz="4000" dirty="0" smtClean="0"/>
              <a:t>East Zone</a:t>
            </a:r>
          </a:p>
          <a:p>
            <a:pPr algn="ctr"/>
            <a:endParaRPr lang="en-US" sz="1800" dirty="0"/>
          </a:p>
          <a:p>
            <a:pPr algn="ctr"/>
            <a:r>
              <a:rPr lang="en-US" sz="4000" dirty="0"/>
              <a:t>Loma Rica Foothill Lions Club</a:t>
            </a:r>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58A7FCDF-4428-4AD7-BDBB-363DC887B4F8}" type="slidenum">
              <a:rPr lang="en-US" smtClean="0"/>
              <a:pPr/>
              <a:t>7</a:t>
            </a:fld>
            <a:endParaRPr lang="en-US" dirty="0" smtClean="0"/>
          </a:p>
        </p:txBody>
      </p:sp>
      <p:sp>
        <p:nvSpPr>
          <p:cNvPr id="14339" name="Line 3"/>
          <p:cNvSpPr>
            <a:spLocks noChangeShapeType="1"/>
          </p:cNvSpPr>
          <p:nvPr/>
        </p:nvSpPr>
        <p:spPr bwMode="auto">
          <a:xfrm>
            <a:off x="533400" y="1219200"/>
            <a:ext cx="8229600" cy="0"/>
          </a:xfrm>
          <a:prstGeom prst="line">
            <a:avLst/>
          </a:prstGeom>
          <a:noFill/>
          <a:ln w="38100">
            <a:solidFill>
              <a:srgbClr val="9933FF"/>
            </a:solidFill>
            <a:round/>
            <a:headEnd/>
            <a:tailEnd/>
          </a:ln>
        </p:spPr>
        <p:txBody>
          <a:bodyPr/>
          <a:lstStyle/>
          <a:p>
            <a:endParaRPr lang="en-US"/>
          </a:p>
        </p:txBody>
      </p:sp>
      <p:sp>
        <p:nvSpPr>
          <p:cNvPr id="82951" name="Text Box 7"/>
          <p:cNvSpPr txBox="1">
            <a:spLocks noChangeArrowheads="1"/>
          </p:cNvSpPr>
          <p:nvPr/>
        </p:nvSpPr>
        <p:spPr bwMode="auto">
          <a:xfrm>
            <a:off x="609600" y="1722977"/>
            <a:ext cx="4572000" cy="2616101"/>
          </a:xfrm>
          <a:prstGeom prst="rect">
            <a:avLst/>
          </a:prstGeom>
          <a:noFill/>
          <a:ln w="9525">
            <a:noFill/>
            <a:miter lim="800000"/>
            <a:headEnd/>
            <a:tailEnd/>
          </a:ln>
        </p:spPr>
        <p:txBody>
          <a:bodyPr>
            <a:spAutoFit/>
          </a:bodyPr>
          <a:lstStyle/>
          <a:p>
            <a:pPr algn="ctr">
              <a:spcBef>
                <a:spcPct val="50000"/>
              </a:spcBef>
              <a:defRPr/>
            </a:pPr>
            <a:r>
              <a:rPr lang="en-US" sz="3200" b="1" dirty="0" smtClean="0">
                <a:solidFill>
                  <a:schemeClr val="accent3">
                    <a:lumMod val="60000"/>
                    <a:lumOff val="40000"/>
                  </a:schemeClr>
                </a:solidFill>
              </a:rPr>
              <a:t>Lions International</a:t>
            </a:r>
          </a:p>
          <a:p>
            <a:pPr algn="ctr">
              <a:spcBef>
                <a:spcPct val="50000"/>
              </a:spcBef>
              <a:defRPr/>
            </a:pPr>
            <a:r>
              <a:rPr lang="en-US" sz="3200" b="1" dirty="0" smtClean="0">
                <a:solidFill>
                  <a:schemeClr val="accent3">
                    <a:lumMod val="60000"/>
                    <a:lumOff val="40000"/>
                  </a:schemeClr>
                </a:solidFill>
              </a:rPr>
              <a:t>100</a:t>
            </a:r>
            <a:r>
              <a:rPr lang="en-US" sz="3200" b="1" baseline="30000" dirty="0" smtClean="0">
                <a:solidFill>
                  <a:schemeClr val="accent3">
                    <a:lumMod val="60000"/>
                    <a:lumOff val="40000"/>
                  </a:schemeClr>
                </a:solidFill>
              </a:rPr>
              <a:t>th </a:t>
            </a:r>
            <a:r>
              <a:rPr lang="en-US" sz="3200" b="1" dirty="0" smtClean="0">
                <a:solidFill>
                  <a:schemeClr val="accent3">
                    <a:lumMod val="60000"/>
                    <a:lumOff val="40000"/>
                  </a:schemeClr>
                </a:solidFill>
              </a:rPr>
              <a:t>President</a:t>
            </a:r>
          </a:p>
          <a:p>
            <a:pPr algn="ctr">
              <a:spcBef>
                <a:spcPct val="50000"/>
              </a:spcBef>
              <a:defRPr/>
            </a:pPr>
            <a:r>
              <a:rPr lang="en-US" b="1" dirty="0" smtClean="0">
                <a:solidFill>
                  <a:schemeClr val="accent3">
                    <a:lumMod val="60000"/>
                    <a:lumOff val="40000"/>
                  </a:schemeClr>
                </a:solidFill>
              </a:rPr>
              <a:t>(</a:t>
            </a:r>
            <a:r>
              <a:rPr lang="en-US" b="1" dirty="0" smtClean="0">
                <a:solidFill>
                  <a:schemeClr val="accent3">
                    <a:lumMod val="60000"/>
                    <a:lumOff val="40000"/>
                  </a:schemeClr>
                </a:solidFill>
              </a:rPr>
              <a:t>2016-2017)</a:t>
            </a:r>
            <a:endParaRPr lang="en-US" b="1" dirty="0" smtClean="0">
              <a:solidFill>
                <a:schemeClr val="accent3">
                  <a:lumMod val="60000"/>
                  <a:lumOff val="40000"/>
                </a:schemeClr>
              </a:solidFill>
            </a:endParaRPr>
          </a:p>
          <a:p>
            <a:pPr algn="ctr">
              <a:spcBef>
                <a:spcPct val="50000"/>
              </a:spcBef>
              <a:defRPr/>
            </a:pPr>
            <a:r>
              <a:rPr lang="en-US" sz="3200" b="1" dirty="0" smtClean="0">
                <a:latin typeface="Arial" charset="0"/>
              </a:rPr>
              <a:t> </a:t>
            </a:r>
            <a:endParaRPr lang="en-US" sz="3200" b="1" dirty="0">
              <a:latin typeface="Arial" charset="0"/>
            </a:endParaRPr>
          </a:p>
        </p:txBody>
      </p:sp>
      <p:sp>
        <p:nvSpPr>
          <p:cNvPr id="14341" name="Line 8"/>
          <p:cNvSpPr>
            <a:spLocks noChangeShapeType="1"/>
          </p:cNvSpPr>
          <p:nvPr/>
        </p:nvSpPr>
        <p:spPr bwMode="auto">
          <a:xfrm>
            <a:off x="4800600" y="6172200"/>
            <a:ext cx="3581400" cy="0"/>
          </a:xfrm>
          <a:prstGeom prst="line">
            <a:avLst/>
          </a:prstGeom>
          <a:noFill/>
          <a:ln w="9525">
            <a:solidFill>
              <a:schemeClr val="tx1"/>
            </a:solidFill>
            <a:round/>
            <a:headEnd/>
            <a:tailEnd/>
          </a:ln>
        </p:spPr>
        <p:txBody>
          <a:bodyPr/>
          <a:lstStyle/>
          <a:p>
            <a:endParaRPr lang="en-US"/>
          </a:p>
        </p:txBody>
      </p:sp>
      <p:sp>
        <p:nvSpPr>
          <p:cNvPr id="14342" name="Text Box 9"/>
          <p:cNvSpPr txBox="1">
            <a:spLocks noChangeArrowheads="1"/>
          </p:cNvSpPr>
          <p:nvPr/>
        </p:nvSpPr>
        <p:spPr bwMode="auto">
          <a:xfrm>
            <a:off x="304800" y="6324600"/>
            <a:ext cx="7620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9" name="Rectangle 13"/>
          <p:cNvSpPr>
            <a:spLocks noChangeArrowheads="1"/>
          </p:cNvSpPr>
          <p:nvPr/>
        </p:nvSpPr>
        <p:spPr bwMode="auto">
          <a:xfrm>
            <a:off x="4267200" y="6248400"/>
            <a:ext cx="4572000" cy="338138"/>
          </a:xfrm>
          <a:prstGeom prst="rect">
            <a:avLst/>
          </a:prstGeom>
          <a:noFill/>
          <a:ln w="9525">
            <a:noFill/>
            <a:miter lim="800000"/>
            <a:headEnd/>
            <a:tailEnd/>
          </a:ln>
        </p:spPr>
        <p:txBody>
          <a:bodyPr>
            <a:spAutoFit/>
          </a:bodyPr>
          <a:lstStyle/>
          <a:p>
            <a:pPr>
              <a:spcBef>
                <a:spcPct val="50000"/>
              </a:spcBef>
            </a:pPr>
            <a:r>
              <a:rPr lang="en-US" sz="1600" dirty="0">
                <a:latin typeface="Arial" charset="0"/>
              </a:rPr>
              <a:t>Loma Rica Foothill Lions Orientation </a:t>
            </a:r>
            <a:r>
              <a:rPr lang="en-US" sz="1600" dirty="0" smtClean="0">
                <a:latin typeface="Arial" charset="0"/>
              </a:rPr>
              <a:t>2015/2016 </a:t>
            </a:r>
            <a:endParaRPr lang="en-US" sz="1600" dirty="0">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722977"/>
            <a:ext cx="24955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65328" y="4114800"/>
            <a:ext cx="4572000" cy="1569660"/>
          </a:xfrm>
          <a:prstGeom prst="rect">
            <a:avLst/>
          </a:prstGeom>
        </p:spPr>
        <p:txBody>
          <a:bodyPr>
            <a:spAutoFit/>
          </a:bodyPr>
          <a:lstStyle/>
          <a:p>
            <a:pPr algn="ctr"/>
            <a:r>
              <a:rPr lang="en-US" sz="3200" dirty="0" smtClean="0">
                <a:hlinkClick r:id="rId3" tooltip="Robert (Bob) E. Corlew"/>
              </a:rPr>
              <a:t>Robert </a:t>
            </a:r>
            <a:r>
              <a:rPr lang="en-US" sz="3200" dirty="0">
                <a:hlinkClick r:id="rId3" tooltip="Robert (Bob) E. Corlew"/>
              </a:rPr>
              <a:t>“Bob” E. </a:t>
            </a:r>
            <a:r>
              <a:rPr lang="en-US" sz="3200" dirty="0" err="1">
                <a:hlinkClick r:id="rId3" tooltip="Robert (Bob) E. Corlew"/>
              </a:rPr>
              <a:t>Corlew</a:t>
            </a:r>
            <a:r>
              <a:rPr lang="en-US" sz="3200" dirty="0"/>
              <a:t/>
            </a:r>
            <a:br>
              <a:rPr lang="en-US" sz="3200" dirty="0"/>
            </a:br>
            <a:r>
              <a:rPr lang="en-US" sz="3200" dirty="0" smtClean="0"/>
              <a:t>of</a:t>
            </a:r>
            <a:r>
              <a:rPr lang="en-US" sz="3200" dirty="0"/>
              <a:t/>
            </a:r>
            <a:br>
              <a:rPr lang="en-US" sz="3200" dirty="0"/>
            </a:br>
            <a:r>
              <a:rPr lang="en-US" sz="3200" dirty="0"/>
              <a:t>Milton, Tennessee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2951"/>
                                        </p:tgtEl>
                                        <p:attrNameLst>
                                          <p:attrName>style.visibility</p:attrName>
                                        </p:attrNameLst>
                                      </p:cBhvr>
                                      <p:to>
                                        <p:strVal val="visible"/>
                                      </p:to>
                                    </p:set>
                                    <p:anim calcmode="lin" valueType="num">
                                      <p:cBhvr>
                                        <p:cTn id="7" dur="500" fill="hold"/>
                                        <p:tgtEl>
                                          <p:spTgt spid="82951"/>
                                        </p:tgtEl>
                                        <p:attrNameLst>
                                          <p:attrName>ppt_w</p:attrName>
                                        </p:attrNameLst>
                                      </p:cBhvr>
                                      <p:tavLst>
                                        <p:tav tm="0">
                                          <p:val>
                                            <p:fltVal val="0"/>
                                          </p:val>
                                        </p:tav>
                                        <p:tav tm="100000">
                                          <p:val>
                                            <p:strVal val="#ppt_w"/>
                                          </p:val>
                                        </p:tav>
                                      </p:tavLst>
                                    </p:anim>
                                    <p:anim calcmode="lin" valueType="num">
                                      <p:cBhvr>
                                        <p:cTn id="8" dur="500" fill="hold"/>
                                        <p:tgtEl>
                                          <p:spTgt spid="829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A8776901-E03D-4648-8A38-5C9E0C0EBAB3}" type="slidenum">
              <a:rPr lang="en-US" smtClean="0"/>
              <a:pPr/>
              <a:t>8</a:t>
            </a:fld>
            <a:endParaRPr lang="en-US" smtClean="0"/>
          </a:p>
        </p:txBody>
      </p:sp>
      <p:sp>
        <p:nvSpPr>
          <p:cNvPr id="15363" name="Line 3"/>
          <p:cNvSpPr>
            <a:spLocks noChangeShapeType="1"/>
          </p:cNvSpPr>
          <p:nvPr/>
        </p:nvSpPr>
        <p:spPr bwMode="auto">
          <a:xfrm>
            <a:off x="533400" y="1219200"/>
            <a:ext cx="8229600" cy="0"/>
          </a:xfrm>
          <a:prstGeom prst="line">
            <a:avLst/>
          </a:prstGeom>
          <a:noFill/>
          <a:ln w="38100">
            <a:solidFill>
              <a:srgbClr val="9933FF"/>
            </a:solidFill>
            <a:round/>
            <a:headEnd/>
            <a:tailEnd/>
          </a:ln>
        </p:spPr>
        <p:txBody>
          <a:bodyPr/>
          <a:lstStyle/>
          <a:p>
            <a:endParaRPr lang="en-US"/>
          </a:p>
        </p:txBody>
      </p:sp>
      <p:sp>
        <p:nvSpPr>
          <p:cNvPr id="15365" name="Line 16"/>
          <p:cNvSpPr>
            <a:spLocks noChangeShapeType="1"/>
          </p:cNvSpPr>
          <p:nvPr/>
        </p:nvSpPr>
        <p:spPr bwMode="auto">
          <a:xfrm>
            <a:off x="4800600" y="6172200"/>
            <a:ext cx="3581400" cy="0"/>
          </a:xfrm>
          <a:prstGeom prst="line">
            <a:avLst/>
          </a:prstGeom>
          <a:noFill/>
          <a:ln w="9525">
            <a:solidFill>
              <a:schemeClr val="tx1"/>
            </a:solidFill>
            <a:round/>
            <a:headEnd/>
            <a:tailEnd/>
          </a:ln>
        </p:spPr>
        <p:txBody>
          <a:bodyPr/>
          <a:lstStyle/>
          <a:p>
            <a:endParaRPr lang="en-US"/>
          </a:p>
        </p:txBody>
      </p:sp>
      <p:sp>
        <p:nvSpPr>
          <p:cNvPr id="15386" name="Text Box 26"/>
          <p:cNvSpPr txBox="1">
            <a:spLocks noChangeArrowheads="1"/>
          </p:cNvSpPr>
          <p:nvPr/>
        </p:nvSpPr>
        <p:spPr bwMode="auto">
          <a:xfrm>
            <a:off x="304800" y="2438400"/>
            <a:ext cx="5257800" cy="1991314"/>
          </a:xfrm>
          <a:prstGeom prst="rect">
            <a:avLst/>
          </a:prstGeom>
          <a:noFill/>
          <a:ln w="9525">
            <a:noFill/>
            <a:miter lim="800000"/>
            <a:headEnd/>
            <a:tailEnd/>
          </a:ln>
        </p:spPr>
        <p:txBody>
          <a:bodyPr>
            <a:spAutoFit/>
          </a:bodyPr>
          <a:lstStyle/>
          <a:p>
            <a:pPr algn="ctr">
              <a:lnSpc>
                <a:spcPct val="85000"/>
              </a:lnSpc>
              <a:spcBef>
                <a:spcPct val="40000"/>
              </a:spcBef>
            </a:pPr>
            <a:r>
              <a:rPr lang="en-US" b="1" dirty="0">
                <a:latin typeface="Arial" charset="0"/>
              </a:rPr>
              <a:t>   4-C1 District Governor </a:t>
            </a:r>
          </a:p>
          <a:p>
            <a:pPr algn="ctr"/>
            <a:r>
              <a:rPr lang="en-US" sz="2800" b="1" dirty="0"/>
              <a:t>Lion </a:t>
            </a:r>
            <a:r>
              <a:rPr lang="en-US" sz="2800" b="1" dirty="0" smtClean="0"/>
              <a:t>Jamie Hart</a:t>
            </a:r>
            <a:endParaRPr lang="en-US" sz="2800" b="1" dirty="0"/>
          </a:p>
          <a:p>
            <a:pPr algn="ctr">
              <a:lnSpc>
                <a:spcPct val="85000"/>
              </a:lnSpc>
              <a:spcBef>
                <a:spcPct val="40000"/>
              </a:spcBef>
            </a:pPr>
            <a:r>
              <a:rPr lang="en-US" b="1" dirty="0" smtClean="0">
                <a:latin typeface="Arial" charset="0"/>
              </a:rPr>
              <a:t>2016-2017</a:t>
            </a:r>
            <a:endParaRPr lang="en-US" b="1" dirty="0" smtClean="0">
              <a:latin typeface="Arial" charset="0"/>
            </a:endParaRPr>
          </a:p>
          <a:p>
            <a:pPr algn="ctr">
              <a:lnSpc>
                <a:spcPct val="85000"/>
              </a:lnSpc>
              <a:spcBef>
                <a:spcPct val="40000"/>
              </a:spcBef>
            </a:pPr>
            <a:endParaRPr lang="en-US" sz="1050" b="1" dirty="0" smtClean="0">
              <a:latin typeface="Arial" charset="0"/>
            </a:endParaRPr>
          </a:p>
          <a:p>
            <a:pPr algn="ctr">
              <a:lnSpc>
                <a:spcPct val="85000"/>
              </a:lnSpc>
              <a:spcBef>
                <a:spcPct val="40000"/>
              </a:spcBef>
            </a:pPr>
            <a:r>
              <a:rPr lang="en-US" b="1" dirty="0" smtClean="0">
                <a:latin typeface="Arial" charset="0"/>
              </a:rPr>
              <a:t>Willows Lions </a:t>
            </a:r>
            <a:r>
              <a:rPr lang="en-US" b="1" dirty="0">
                <a:latin typeface="Arial" charset="0"/>
              </a:rPr>
              <a:t>Club</a:t>
            </a:r>
          </a:p>
        </p:txBody>
      </p:sp>
      <p:sp>
        <p:nvSpPr>
          <p:cNvPr id="15370" name="Text Box 31"/>
          <p:cNvSpPr txBox="1">
            <a:spLocks noChangeArrowheads="1"/>
          </p:cNvSpPr>
          <p:nvPr/>
        </p:nvSpPr>
        <p:spPr bwMode="auto">
          <a:xfrm>
            <a:off x="304800" y="6324600"/>
            <a:ext cx="609600" cy="457200"/>
          </a:xfrm>
          <a:prstGeom prst="rect">
            <a:avLst/>
          </a:prstGeom>
          <a:noFill/>
          <a:ln w="9525">
            <a:noFill/>
            <a:miter lim="800000"/>
            <a:headEnd/>
            <a:tailEnd/>
          </a:ln>
        </p:spPr>
        <p:txBody>
          <a:bodyPr>
            <a:spAutoFit/>
          </a:bodyPr>
          <a:lstStyle/>
          <a:p>
            <a:pPr>
              <a:spcBef>
                <a:spcPct val="50000"/>
              </a:spcBef>
            </a:pPr>
            <a:endParaRPr lang="en-US">
              <a:latin typeface="Arial Rounded MT Bold" pitchFamily="34" charset="0"/>
            </a:endParaRPr>
          </a:p>
        </p:txBody>
      </p:sp>
      <p:sp>
        <p:nvSpPr>
          <p:cNvPr id="14" name="Rectangle 13"/>
          <p:cNvSpPr/>
          <p:nvPr/>
        </p:nvSpPr>
        <p:spPr>
          <a:xfrm>
            <a:off x="1752600" y="533400"/>
            <a:ext cx="5791200" cy="461963"/>
          </a:xfrm>
          <a:prstGeom prst="rect">
            <a:avLst/>
          </a:prstGeom>
        </p:spPr>
        <p:txBody>
          <a:bodyPr>
            <a:spAutoFit/>
          </a:bodyPr>
          <a:lstStyle/>
          <a:p>
            <a:pPr algn="ctr">
              <a:defRPr/>
            </a:pPr>
            <a:r>
              <a:rPr lang="en-US" b="1" dirty="0">
                <a:solidFill>
                  <a:schemeClr val="accent3">
                    <a:lumMod val="60000"/>
                    <a:lumOff val="40000"/>
                  </a:schemeClr>
                </a:solidFill>
                <a:latin typeface="Arial" charset="0"/>
              </a:rPr>
              <a:t>4-C1 District Governor </a:t>
            </a:r>
            <a:endParaRPr lang="en-US" dirty="0">
              <a:solidFill>
                <a:schemeClr val="accent3">
                  <a:lumMod val="60000"/>
                  <a:lumOff val="4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836" y="7315200"/>
            <a:ext cx="46021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038600" y="6214646"/>
            <a:ext cx="4572000" cy="338554"/>
          </a:xfrm>
          <a:prstGeom prst="rect">
            <a:avLst/>
          </a:prstGeom>
        </p:spPr>
        <p:txBody>
          <a:bodyPr>
            <a:spAutoFit/>
          </a:bodyPr>
          <a:lstStyle/>
          <a:p>
            <a:pPr>
              <a:spcBef>
                <a:spcPct val="50000"/>
              </a:spcBef>
            </a:pPr>
            <a:r>
              <a:rPr lang="en-US" sz="1600" dirty="0">
                <a:latin typeface="Arial" charset="0"/>
              </a:rPr>
              <a:t>Loma Rica Foothill Lions Orientation </a:t>
            </a:r>
            <a:r>
              <a:rPr lang="en-US" sz="1600" dirty="0" smtClean="0">
                <a:latin typeface="Arial" charset="0"/>
              </a:rPr>
              <a:t>2016/2017</a:t>
            </a:r>
            <a:endParaRPr lang="en-US" sz="1600" dirty="0">
              <a:latin typeface="Arial" charset="0"/>
            </a:endParaRPr>
          </a:p>
        </p:txBody>
      </p:sp>
      <p:pic>
        <p:nvPicPr>
          <p:cNvPr id="2" name="Picture 2" descr="C:\Users\Jean\AppData\Local\Microsoft\Windows\Temporary Internet Files\Content.IE5\54GY3SMP\kid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822716"/>
            <a:ext cx="2236415" cy="3280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86"/>
                                        </p:tgtEl>
                                        <p:attrNameLst>
                                          <p:attrName>style.visibility</p:attrName>
                                        </p:attrNameLst>
                                      </p:cBhvr>
                                      <p:to>
                                        <p:strVal val="visible"/>
                                      </p:to>
                                    </p:set>
                                    <p:anim calcmode="lin" valueType="num">
                                      <p:cBhvr additive="base">
                                        <p:cTn id="7" dur="500" fill="hold"/>
                                        <p:tgtEl>
                                          <p:spTgt spid="15386"/>
                                        </p:tgtEl>
                                        <p:attrNameLst>
                                          <p:attrName>ppt_x</p:attrName>
                                        </p:attrNameLst>
                                      </p:cBhvr>
                                      <p:tavLst>
                                        <p:tav tm="0">
                                          <p:val>
                                            <p:strVal val="0-#ppt_w/2"/>
                                          </p:val>
                                        </p:tav>
                                        <p:tav tm="100000">
                                          <p:val>
                                            <p:strVal val="#ppt_x"/>
                                          </p:val>
                                        </p:tav>
                                      </p:tavLst>
                                    </p:anim>
                                    <p:anim calcmode="lin" valueType="num">
                                      <p:cBhvr additive="base">
                                        <p:cTn id="8" dur="500" fill="hold"/>
                                        <p:tgtEl>
                                          <p:spTgt spid="15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bwMode="auto">
          <a:noFill/>
          <a:ln>
            <a:miter lim="800000"/>
            <a:headEnd/>
            <a:tailEnd/>
          </a:ln>
        </p:spPr>
        <p:txBody>
          <a:bodyPr wrap="square" lIns="91440" tIns="45720" rIns="91440" bIns="45720" numCol="1" anchorCtr="0" compatLnSpc="1">
            <a:prstTxWarp prst="textNoShape">
              <a:avLst/>
            </a:prstTxWarp>
          </a:bodyPr>
          <a:lstStyle/>
          <a:p>
            <a:fld id="{0A6EC588-0D8E-48FE-ABB4-2A859C8ECC76}" type="slidenum">
              <a:rPr lang="en-US" smtClean="0"/>
              <a:pPr/>
              <a:t>9</a:t>
            </a:fld>
            <a:endParaRPr lang="en-US" smtClean="0"/>
          </a:p>
        </p:txBody>
      </p:sp>
      <p:sp>
        <p:nvSpPr>
          <p:cNvPr id="3" name="Title 2"/>
          <p:cNvSpPr>
            <a:spLocks noGrp="1"/>
          </p:cNvSpPr>
          <p:nvPr>
            <p:ph type="title" idx="4294967295"/>
          </p:nvPr>
        </p:nvSpPr>
        <p:spPr>
          <a:xfrm>
            <a:off x="304800" y="533400"/>
            <a:ext cx="8229600" cy="6324600"/>
          </a:xfrm>
        </p:spPr>
        <p:txBody>
          <a:bodyPr/>
          <a:lstStyle/>
          <a:p>
            <a:pPr algn="ctr" eaLnBrk="1" fontAlgn="auto" hangingPunct="1">
              <a:spcAft>
                <a:spcPts val="0"/>
              </a:spcAft>
              <a:defRPr/>
            </a:pPr>
            <a:r>
              <a:rPr lang="en-US" dirty="0" smtClean="0">
                <a:solidFill>
                  <a:schemeClr val="tx2">
                    <a:satMod val="200000"/>
                  </a:schemeClr>
                </a:solidFill>
              </a:rPr>
              <a:t> </a:t>
            </a:r>
            <a:r>
              <a:rPr lang="en-US" dirty="0" smtClean="0">
                <a:solidFill>
                  <a:schemeClr val="accent3">
                    <a:lumMod val="60000"/>
                    <a:lumOff val="40000"/>
                  </a:schemeClr>
                </a:solidFill>
                <a:latin typeface="Tempus Sans ITC" pitchFamily="82" charset="0"/>
              </a:rPr>
              <a:t>2015/2016 Officers</a:t>
            </a:r>
            <a:br>
              <a:rPr lang="en-US" dirty="0" smtClean="0">
                <a:solidFill>
                  <a:schemeClr val="accent3">
                    <a:lumMod val="60000"/>
                    <a:lumOff val="40000"/>
                  </a:schemeClr>
                </a:solidFill>
                <a:latin typeface="Tempus Sans ITC" pitchFamily="82" charset="0"/>
              </a:rPr>
            </a:br>
            <a:r>
              <a:rPr lang="en-US" sz="3600" dirty="0" smtClean="0">
                <a:solidFill>
                  <a:schemeClr val="accent3">
                    <a:lumMod val="60000"/>
                    <a:lumOff val="40000"/>
                  </a:schemeClr>
                </a:solidFill>
                <a:latin typeface="Tempus Sans ITC" pitchFamily="82" charset="0"/>
              </a:rPr>
              <a:t/>
            </a:r>
            <a:br>
              <a:rPr lang="en-US" sz="3600" dirty="0" smtClean="0">
                <a:solidFill>
                  <a:schemeClr val="accent3">
                    <a:lumMod val="60000"/>
                    <a:lumOff val="40000"/>
                  </a:schemeClr>
                </a:solidFill>
                <a:latin typeface="Tempus Sans ITC" pitchFamily="82" charset="0"/>
              </a:rPr>
            </a:br>
            <a:r>
              <a:rPr lang="en-US" sz="3200" dirty="0" smtClean="0">
                <a:solidFill>
                  <a:schemeClr val="accent3">
                    <a:lumMod val="60000"/>
                    <a:lumOff val="40000"/>
                  </a:schemeClr>
                </a:solidFill>
                <a:latin typeface="Tempus Sans ITC" pitchFamily="82" charset="0"/>
              </a:rPr>
              <a:t> South Butte Region Level Chair:</a:t>
            </a:r>
            <a:br>
              <a:rPr lang="en-US" sz="3200" dirty="0" smtClean="0">
                <a:solidFill>
                  <a:schemeClr val="accent3">
                    <a:lumMod val="60000"/>
                    <a:lumOff val="40000"/>
                  </a:schemeClr>
                </a:solidFill>
                <a:latin typeface="Tempus Sans ITC" pitchFamily="82" charset="0"/>
              </a:rPr>
            </a:br>
            <a:r>
              <a:rPr lang="en-US" sz="3600" dirty="0" smtClean="0">
                <a:solidFill>
                  <a:schemeClr val="accent3">
                    <a:lumMod val="60000"/>
                    <a:lumOff val="40000"/>
                  </a:schemeClr>
                </a:solidFill>
                <a:latin typeface="Tempus Sans ITC" pitchFamily="82" charset="0"/>
              </a:rPr>
              <a:t> Lion </a:t>
            </a:r>
            <a:r>
              <a:rPr lang="en-US" sz="3600" dirty="0" smtClean="0">
                <a:solidFill>
                  <a:schemeClr val="accent3">
                    <a:lumMod val="60000"/>
                    <a:lumOff val="40000"/>
                  </a:schemeClr>
                </a:solidFill>
                <a:latin typeface="Tempus Sans ITC" pitchFamily="82" charset="0"/>
              </a:rPr>
              <a:t>Bill Paden</a:t>
            </a:r>
            <a:r>
              <a:rPr lang="en-US" sz="3600" dirty="0" smtClean="0">
                <a:solidFill>
                  <a:schemeClr val="accent3">
                    <a:lumMod val="60000"/>
                    <a:lumOff val="40000"/>
                  </a:schemeClr>
                </a:solidFill>
                <a:latin typeface="Tempus Sans ITC" pitchFamily="82" charset="0"/>
              </a:rPr>
              <a:t/>
            </a:r>
            <a:br>
              <a:rPr lang="en-US" sz="3600" dirty="0" smtClean="0">
                <a:solidFill>
                  <a:schemeClr val="accent3">
                    <a:lumMod val="60000"/>
                    <a:lumOff val="40000"/>
                  </a:schemeClr>
                </a:solidFill>
                <a:latin typeface="Tempus Sans ITC" pitchFamily="82" charset="0"/>
              </a:rPr>
            </a:br>
            <a:r>
              <a:rPr lang="en-US" sz="3600" dirty="0" smtClean="0">
                <a:solidFill>
                  <a:schemeClr val="accent3">
                    <a:lumMod val="60000"/>
                    <a:lumOff val="40000"/>
                  </a:schemeClr>
                </a:solidFill>
                <a:latin typeface="Tempus Sans ITC" pitchFamily="82" charset="0"/>
              </a:rPr>
              <a:t/>
            </a:r>
            <a:br>
              <a:rPr lang="en-US" sz="3600" dirty="0" smtClean="0">
                <a:solidFill>
                  <a:schemeClr val="accent3">
                    <a:lumMod val="60000"/>
                    <a:lumOff val="40000"/>
                  </a:schemeClr>
                </a:solidFill>
                <a:latin typeface="Tempus Sans ITC" pitchFamily="82" charset="0"/>
              </a:rPr>
            </a:br>
            <a:r>
              <a:rPr lang="en-US" sz="2800" dirty="0" smtClean="0">
                <a:solidFill>
                  <a:schemeClr val="accent3">
                    <a:lumMod val="60000"/>
                    <a:lumOff val="40000"/>
                  </a:schemeClr>
                </a:solidFill>
                <a:latin typeface="Tempus Sans ITC" pitchFamily="82" charset="0"/>
              </a:rPr>
              <a:t> </a:t>
            </a:r>
            <a:r>
              <a:rPr lang="en-US" sz="3200" dirty="0" smtClean="0">
                <a:solidFill>
                  <a:schemeClr val="accent3">
                    <a:lumMod val="60000"/>
                    <a:lumOff val="40000"/>
                  </a:schemeClr>
                </a:solidFill>
                <a:latin typeface="Tempus Sans ITC" pitchFamily="82" charset="0"/>
              </a:rPr>
              <a:t>Zone Level Chair:</a:t>
            </a:r>
            <a:r>
              <a:rPr lang="en-US" sz="1800" dirty="0" smtClean="0">
                <a:solidFill>
                  <a:schemeClr val="accent3">
                    <a:lumMod val="60000"/>
                    <a:lumOff val="40000"/>
                  </a:schemeClr>
                </a:solidFill>
                <a:latin typeface="Tempus Sans ITC" pitchFamily="82" charset="0"/>
              </a:rPr>
              <a:t/>
            </a:r>
            <a:br>
              <a:rPr lang="en-US" sz="1800" dirty="0" smtClean="0">
                <a:solidFill>
                  <a:schemeClr val="accent3">
                    <a:lumMod val="60000"/>
                    <a:lumOff val="40000"/>
                  </a:schemeClr>
                </a:solidFill>
                <a:latin typeface="Tempus Sans ITC" pitchFamily="82" charset="0"/>
              </a:rPr>
            </a:br>
            <a:r>
              <a:rPr lang="en-US" sz="3200" dirty="0" smtClean="0">
                <a:solidFill>
                  <a:schemeClr val="accent3">
                    <a:lumMod val="60000"/>
                    <a:lumOff val="40000"/>
                  </a:schemeClr>
                </a:solidFill>
                <a:latin typeface="Tempus Sans ITC" pitchFamily="82" charset="0"/>
              </a:rPr>
              <a:t> </a:t>
            </a:r>
            <a:r>
              <a:rPr lang="en-US" sz="3600" dirty="0" smtClean="0">
                <a:solidFill>
                  <a:schemeClr val="accent3">
                    <a:lumMod val="60000"/>
                    <a:lumOff val="40000"/>
                  </a:schemeClr>
                </a:solidFill>
                <a:latin typeface="Tempus Sans ITC" pitchFamily="82" charset="0"/>
              </a:rPr>
              <a:t>Lion Someone</a:t>
            </a:r>
            <a:r>
              <a:rPr lang="en-US" sz="3200" dirty="0" smtClean="0">
                <a:solidFill>
                  <a:schemeClr val="accent3">
                    <a:lumMod val="60000"/>
                    <a:lumOff val="40000"/>
                  </a:schemeClr>
                </a:solidFill>
                <a:latin typeface="Tempus Sans ITC" pitchFamily="82" charset="0"/>
              </a:rPr>
              <a:t/>
            </a:r>
            <a:br>
              <a:rPr lang="en-US" sz="3200" dirty="0" smtClean="0">
                <a:solidFill>
                  <a:schemeClr val="accent3">
                    <a:lumMod val="60000"/>
                    <a:lumOff val="40000"/>
                  </a:schemeClr>
                </a:solidFill>
                <a:latin typeface="Tempus Sans ITC" pitchFamily="82" charset="0"/>
              </a:rPr>
            </a:br>
            <a:r>
              <a:rPr lang="en-US" sz="3200" dirty="0" smtClean="0">
                <a:solidFill>
                  <a:schemeClr val="accent3">
                    <a:lumMod val="60000"/>
                    <a:lumOff val="40000"/>
                  </a:schemeClr>
                </a:solidFill>
                <a:latin typeface="Tempus Sans ITC" pitchFamily="82" charset="0"/>
              </a:rPr>
              <a:t>  </a:t>
            </a:r>
            <a:br>
              <a:rPr lang="en-US" sz="3200" dirty="0" smtClean="0">
                <a:solidFill>
                  <a:schemeClr val="accent3">
                    <a:lumMod val="60000"/>
                    <a:lumOff val="40000"/>
                  </a:schemeClr>
                </a:solidFill>
                <a:latin typeface="Tempus Sans ITC" pitchFamily="82" charset="0"/>
              </a:rPr>
            </a:br>
            <a:r>
              <a:rPr lang="en-US" sz="3200" dirty="0" smtClean="0">
                <a:solidFill>
                  <a:schemeClr val="accent3">
                    <a:lumMod val="60000"/>
                    <a:lumOff val="40000"/>
                  </a:schemeClr>
                </a:solidFill>
                <a:latin typeface="Tempus Sans ITC" pitchFamily="82" charset="0"/>
              </a:rPr>
              <a:t>Foothill Lions Club President:</a:t>
            </a:r>
            <a:br>
              <a:rPr lang="en-US" sz="3200" dirty="0" smtClean="0">
                <a:solidFill>
                  <a:schemeClr val="accent3">
                    <a:lumMod val="60000"/>
                    <a:lumOff val="40000"/>
                  </a:schemeClr>
                </a:solidFill>
                <a:latin typeface="Tempus Sans ITC" pitchFamily="82" charset="0"/>
              </a:rPr>
            </a:br>
            <a:r>
              <a:rPr lang="en-US" sz="3200" dirty="0" smtClean="0">
                <a:solidFill>
                  <a:schemeClr val="accent3">
                    <a:lumMod val="60000"/>
                    <a:lumOff val="40000"/>
                  </a:schemeClr>
                </a:solidFill>
                <a:latin typeface="Tempus Sans ITC" pitchFamily="82" charset="0"/>
              </a:rPr>
              <a:t/>
            </a:r>
            <a:br>
              <a:rPr lang="en-US" sz="3200" dirty="0" smtClean="0">
                <a:solidFill>
                  <a:schemeClr val="accent3">
                    <a:lumMod val="60000"/>
                    <a:lumOff val="40000"/>
                  </a:schemeClr>
                </a:solidFill>
                <a:latin typeface="Tempus Sans ITC" pitchFamily="82" charset="0"/>
              </a:rPr>
            </a:br>
            <a:r>
              <a:rPr lang="en-US" sz="3200" dirty="0" smtClean="0">
                <a:solidFill>
                  <a:schemeClr val="accent3">
                    <a:lumMod val="60000"/>
                    <a:lumOff val="40000"/>
                  </a:schemeClr>
                </a:solidFill>
                <a:latin typeface="Tempus Sans ITC" pitchFamily="82" charset="0"/>
              </a:rPr>
              <a:t> </a:t>
            </a:r>
            <a:r>
              <a:rPr lang="en-US" sz="4400" dirty="0" smtClean="0">
                <a:solidFill>
                  <a:schemeClr val="accent3">
                    <a:lumMod val="60000"/>
                    <a:lumOff val="40000"/>
                  </a:schemeClr>
                </a:solidFill>
                <a:latin typeface="Tempus Sans ITC" pitchFamily="82" charset="0"/>
              </a:rPr>
              <a:t>Lion </a:t>
            </a:r>
            <a:r>
              <a:rPr lang="en-US" sz="4400" dirty="0" smtClean="0">
                <a:solidFill>
                  <a:schemeClr val="accent3">
                    <a:lumMod val="60000"/>
                    <a:lumOff val="40000"/>
                  </a:schemeClr>
                </a:solidFill>
                <a:latin typeface="Tempus Sans ITC" pitchFamily="82" charset="0"/>
              </a:rPr>
              <a:t>Kim Hall</a:t>
            </a:r>
            <a:endParaRPr lang="en-US" sz="2400" dirty="0">
              <a:solidFill>
                <a:schemeClr val="accent3">
                  <a:lumMod val="60000"/>
                  <a:lumOff val="40000"/>
                </a:schemeClr>
              </a:solidFill>
              <a:latin typeface="Tempus Sans ITC" pitchFamily="82" charset="0"/>
            </a:endParaRPr>
          </a:p>
        </p:txBody>
      </p:sp>
    </p:spTree>
  </p:cSld>
  <p:clrMapOvr>
    <a:masterClrMapping/>
  </p:clrMapOvr>
  <p:transition spd="med">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6398</TotalTime>
  <Words>1981</Words>
  <Application>Microsoft Office PowerPoint</Application>
  <PresentationFormat>On-screen Show (4:3)</PresentationFormat>
  <Paragraphs>439</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Metro</vt:lpstr>
      <vt:lpstr>Loma Rica  Foothill Lions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2015/2016 Officers   South Butte Region Level Chair:  Lion Bill Paden   Zone Level Chair:  Lion Someone    Foothill Lions Club President:   Lion Kim Hall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Volunteering</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Windsor</dc:creator>
  <cp:lastModifiedBy>Jean</cp:lastModifiedBy>
  <cp:revision>267</cp:revision>
  <dcterms:created xsi:type="dcterms:W3CDTF">2004-07-11T16:16:54Z</dcterms:created>
  <dcterms:modified xsi:type="dcterms:W3CDTF">2016-10-04T18:11:49Z</dcterms:modified>
</cp:coreProperties>
</file>